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631" r:id="rId2"/>
    <p:sldId id="632" r:id="rId3"/>
    <p:sldId id="257" r:id="rId4"/>
    <p:sldId id="343" r:id="rId5"/>
    <p:sldId id="332" r:id="rId6"/>
    <p:sldId id="275" r:id="rId7"/>
    <p:sldId id="276" r:id="rId8"/>
    <p:sldId id="277" r:id="rId9"/>
    <p:sldId id="278" r:id="rId10"/>
    <p:sldId id="344" r:id="rId11"/>
    <p:sldId id="281" r:id="rId12"/>
    <p:sldId id="282" r:id="rId13"/>
    <p:sldId id="283" r:id="rId14"/>
    <p:sldId id="284" r:id="rId15"/>
    <p:sldId id="285" r:id="rId16"/>
    <p:sldId id="286" r:id="rId17"/>
    <p:sldId id="294" r:id="rId18"/>
    <p:sldId id="287" r:id="rId19"/>
    <p:sldId id="272" r:id="rId20"/>
    <p:sldId id="333" r:id="rId21"/>
    <p:sldId id="669" r:id="rId22"/>
    <p:sldId id="5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000099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>
      <p:cViewPr>
        <p:scale>
          <a:sx n="76" d="100"/>
          <a:sy n="76" d="100"/>
        </p:scale>
        <p:origin x="-296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876C3-8CFE-448F-BE41-05A48A5114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2B697-12D5-4D44-9D2E-9EAA7D9A2B95}">
      <dgm:prSet phldrT="[Text]"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ne-NP" sz="2400" dirty="0">
              <a:solidFill>
                <a:schemeClr val="tx1"/>
              </a:solidFill>
              <a:cs typeface="Kalimati" pitchFamily="2"/>
            </a:rPr>
            <a:t>साधारणतया 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जमिनमा</a:t>
          </a:r>
          <a:r>
            <a:rPr lang="en-US" sz="24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भएका</a:t>
          </a:r>
          <a:r>
            <a:rPr lang="en-US" sz="24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dirty="0">
              <a:solidFill>
                <a:srgbClr val="00B0F0"/>
              </a:solidFill>
              <a:cs typeface="Kalimati" pitchFamily="2"/>
            </a:rPr>
            <a:t>विभिन्न वस्तु, आकृति</a:t>
          </a:r>
          <a:r>
            <a:rPr lang="en-US" sz="2400" dirty="0">
              <a:solidFill>
                <a:srgbClr val="00B0F0"/>
              </a:solidFill>
              <a:cs typeface="Kalimati" pitchFamily="2"/>
            </a:rPr>
            <a:t> </a:t>
          </a:r>
          <a:r>
            <a:rPr lang="hi-IN" sz="2400" dirty="0">
              <a:solidFill>
                <a:srgbClr val="00B0F0"/>
              </a:solidFill>
              <a:cs typeface="Kalimati" pitchFamily="2"/>
            </a:rPr>
            <a:t>वा</a:t>
          </a:r>
          <a:r>
            <a:rPr lang="en-US" sz="2400" dirty="0">
              <a:solidFill>
                <a:srgbClr val="00B0F0"/>
              </a:solidFill>
              <a:cs typeface="Kalimati" pitchFamily="2"/>
            </a:rPr>
            <a:t> </a:t>
          </a:r>
          <a:r>
            <a:rPr lang="hi-IN" sz="2400" dirty="0">
              <a:solidFill>
                <a:srgbClr val="00B0F0"/>
              </a:solidFill>
              <a:cs typeface="Kalimati" pitchFamily="2"/>
            </a:rPr>
            <a:t>भौगोलिक सीमानाहरु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लाई निश्चित मापदण्ड बमोजिमका संकेतहरुको प्रयोग गरी नक्</a:t>
          </a:r>
          <a:r>
            <a:rPr lang="ne-NP" sz="24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मा देखाइएको हुन्छ ।</a:t>
          </a:r>
          <a:endParaRPr lang="en-US" sz="2400" dirty="0">
            <a:solidFill>
              <a:schemeClr val="tx1"/>
            </a:solidFill>
            <a:cs typeface="Kalimati" pitchFamily="2"/>
          </a:endParaRPr>
        </a:p>
      </dgm:t>
    </dgm:pt>
    <dgm:pt modelId="{3B35F2B3-3CE1-4A00-855A-FEBAE591A220}" type="parTrans" cxnId="{FD30555E-8568-4C3B-9CB9-43A9D6313957}">
      <dgm:prSet/>
      <dgm:spPr/>
      <dgm:t>
        <a:bodyPr/>
        <a:lstStyle/>
        <a:p>
          <a:endParaRPr lang="en-US"/>
        </a:p>
      </dgm:t>
    </dgm:pt>
    <dgm:pt modelId="{15B02358-62A2-4896-8EAE-7F7282FBE6DF}" type="sibTrans" cxnId="{FD30555E-8568-4C3B-9CB9-43A9D6313957}">
      <dgm:prSet/>
      <dgm:spPr/>
      <dgm:t>
        <a:bodyPr/>
        <a:lstStyle/>
        <a:p>
          <a:endParaRPr lang="en-US"/>
        </a:p>
      </dgm:t>
    </dgm:pt>
    <dgm:pt modelId="{368E60B8-02DE-49D9-AF6F-F308C2E4372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hi-IN" sz="2400" dirty="0">
              <a:solidFill>
                <a:schemeClr val="tx1"/>
              </a:solidFill>
              <a:cs typeface="Kalimati" pitchFamily="2"/>
            </a:rPr>
            <a:t>गणना</a:t>
          </a:r>
          <a:r>
            <a:rPr lang="en-US" sz="24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क्षेत्रभित्र रहेका संस्थागतआवास जस्तै </a:t>
          </a:r>
          <a:r>
            <a:rPr lang="en-US" sz="2400" dirty="0">
              <a:solidFill>
                <a:schemeClr val="tx1"/>
              </a:solidFill>
              <a:latin typeface="Preeti"/>
              <a:ea typeface="Calibri"/>
              <a:cs typeface="Angsana New"/>
            </a:rPr>
            <a:t>M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 छात्रावास, संयुक्त</a:t>
          </a:r>
          <a:r>
            <a:rPr lang="ne-NP" sz="24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आवास, सेना र प्रहरीको व्यारेक आदि संरचनाहरूलाई छुट्टै बहुभुज</a:t>
          </a:r>
          <a:r>
            <a:rPr lang="en-US" sz="2400" dirty="0">
              <a:solidFill>
                <a:schemeClr val="tx1"/>
              </a:solidFill>
              <a:cs typeface="Kalimati" pitchFamily="2"/>
            </a:rPr>
            <a:t> (Polygon)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 ले जनाई सो को नाम</a:t>
          </a:r>
          <a:r>
            <a:rPr lang="ne-NP" sz="24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दिइएको छ । </a:t>
          </a:r>
          <a:endParaRPr lang="en-US" sz="2400" dirty="0">
            <a:solidFill>
              <a:schemeClr val="tx1"/>
            </a:solidFill>
            <a:cs typeface="Kalimati" pitchFamily="2"/>
          </a:endParaRPr>
        </a:p>
      </dgm:t>
    </dgm:pt>
    <dgm:pt modelId="{4AD4E1D8-29BA-4CE0-A72F-29F0237A3690}" type="parTrans" cxnId="{E80DF088-9F54-484A-AC2C-F4BC6F9C8AAB}">
      <dgm:prSet/>
      <dgm:spPr/>
      <dgm:t>
        <a:bodyPr/>
        <a:lstStyle/>
        <a:p>
          <a:endParaRPr lang="en-US"/>
        </a:p>
      </dgm:t>
    </dgm:pt>
    <dgm:pt modelId="{58DD426A-EEC6-425B-9F3B-AA92671A01C1}" type="sibTrans" cxnId="{E80DF088-9F54-484A-AC2C-F4BC6F9C8AAB}">
      <dgm:prSet/>
      <dgm:spPr/>
      <dgm:t>
        <a:bodyPr/>
        <a:lstStyle/>
        <a:p>
          <a:endParaRPr lang="en-US"/>
        </a:p>
      </dgm:t>
    </dgm:pt>
    <dgm:pt modelId="{1356F71F-5B69-42AA-98C8-61200CE97C46}" type="pres">
      <dgm:prSet presAssocID="{C64876C3-8CFE-448F-BE41-05A48A5114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56535-2F6B-47F0-94DC-ABC31EEA3CE0}" type="pres">
      <dgm:prSet presAssocID="{CCE2B697-12D5-4D44-9D2E-9EAA7D9A2B95}" presName="parentLin" presStyleCnt="0"/>
      <dgm:spPr/>
    </dgm:pt>
    <dgm:pt modelId="{5501986E-932D-4762-B5DC-462CADD28EF5}" type="pres">
      <dgm:prSet presAssocID="{CCE2B697-12D5-4D44-9D2E-9EAA7D9A2B9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624A970-9A1B-4F52-80D2-D1CFABAD1678}" type="pres">
      <dgm:prSet presAssocID="{CCE2B697-12D5-4D44-9D2E-9EAA7D9A2B95}" presName="parentText" presStyleLbl="node1" presStyleIdx="0" presStyleCnt="2" custScaleX="142857" custLinFactNeighborX="-70691" custLinFactNeighborY="14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5CED-50DE-40F9-A180-7C3E14C77CC4}" type="pres">
      <dgm:prSet presAssocID="{CCE2B697-12D5-4D44-9D2E-9EAA7D9A2B95}" presName="negativeSpace" presStyleCnt="0"/>
      <dgm:spPr/>
    </dgm:pt>
    <dgm:pt modelId="{1AC5F719-0F78-47EA-9A2A-F358F55E3498}" type="pres">
      <dgm:prSet presAssocID="{CCE2B697-12D5-4D44-9D2E-9EAA7D9A2B95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  <dgm:pt modelId="{647F328B-F5F1-4C13-BF37-C7A058EE5318}" type="pres">
      <dgm:prSet presAssocID="{15B02358-62A2-4896-8EAE-7F7282FBE6DF}" presName="spaceBetweenRectangles" presStyleCnt="0"/>
      <dgm:spPr/>
    </dgm:pt>
    <dgm:pt modelId="{16313691-5FED-4B78-A9F1-69070811417F}" type="pres">
      <dgm:prSet presAssocID="{368E60B8-02DE-49D9-AF6F-F308C2E43721}" presName="parentLin" presStyleCnt="0"/>
      <dgm:spPr/>
    </dgm:pt>
    <dgm:pt modelId="{D081B1BC-FDD1-414F-AC8C-1DB3FDAC85E6}" type="pres">
      <dgm:prSet presAssocID="{368E60B8-02DE-49D9-AF6F-F308C2E4372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661262-C332-4C5C-93AE-937F709931C9}" type="pres">
      <dgm:prSet presAssocID="{368E60B8-02DE-49D9-AF6F-F308C2E43721}" presName="parentText" presStyleLbl="node1" presStyleIdx="1" presStyleCnt="2" custScaleX="142857" custScaleY="140611" custLinFactX="-1400" custLinFactNeighborX="-100000" custLinFactNeighborY="122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46A2F-9078-40FA-B007-6A335DD9645A}" type="pres">
      <dgm:prSet presAssocID="{368E60B8-02DE-49D9-AF6F-F308C2E43721}" presName="negativeSpace" presStyleCnt="0"/>
      <dgm:spPr/>
    </dgm:pt>
    <dgm:pt modelId="{9F73D20B-AA51-4371-9A64-5099C5B5FDCE}" type="pres">
      <dgm:prSet presAssocID="{368E60B8-02DE-49D9-AF6F-F308C2E43721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</dgm:ptLst>
  <dgm:cxnLst>
    <dgm:cxn modelId="{E80DF088-9F54-484A-AC2C-F4BC6F9C8AAB}" srcId="{C64876C3-8CFE-448F-BE41-05A48A51148C}" destId="{368E60B8-02DE-49D9-AF6F-F308C2E43721}" srcOrd="1" destOrd="0" parTransId="{4AD4E1D8-29BA-4CE0-A72F-29F0237A3690}" sibTransId="{58DD426A-EEC6-425B-9F3B-AA92671A01C1}"/>
    <dgm:cxn modelId="{BF273B4C-294C-498C-BF79-709C7084C13E}" type="presOf" srcId="{CCE2B697-12D5-4D44-9D2E-9EAA7D9A2B95}" destId="{0624A970-9A1B-4F52-80D2-D1CFABAD1678}" srcOrd="1" destOrd="0" presId="urn:microsoft.com/office/officeart/2005/8/layout/list1"/>
    <dgm:cxn modelId="{CB26B911-B528-4831-896D-A553BAEA8994}" type="presOf" srcId="{368E60B8-02DE-49D9-AF6F-F308C2E43721}" destId="{37661262-C332-4C5C-93AE-937F709931C9}" srcOrd="1" destOrd="0" presId="urn:microsoft.com/office/officeart/2005/8/layout/list1"/>
    <dgm:cxn modelId="{E0A1EDBA-6C1F-4C1B-8CFD-F988A957A9D2}" type="presOf" srcId="{368E60B8-02DE-49D9-AF6F-F308C2E43721}" destId="{D081B1BC-FDD1-414F-AC8C-1DB3FDAC85E6}" srcOrd="0" destOrd="0" presId="urn:microsoft.com/office/officeart/2005/8/layout/list1"/>
    <dgm:cxn modelId="{FD30555E-8568-4C3B-9CB9-43A9D6313957}" srcId="{C64876C3-8CFE-448F-BE41-05A48A51148C}" destId="{CCE2B697-12D5-4D44-9D2E-9EAA7D9A2B95}" srcOrd="0" destOrd="0" parTransId="{3B35F2B3-3CE1-4A00-855A-FEBAE591A220}" sibTransId="{15B02358-62A2-4896-8EAE-7F7282FBE6DF}"/>
    <dgm:cxn modelId="{5CBF8E20-1780-4936-8BFF-F3709222FF5B}" type="presOf" srcId="{C64876C3-8CFE-448F-BE41-05A48A51148C}" destId="{1356F71F-5B69-42AA-98C8-61200CE97C46}" srcOrd="0" destOrd="0" presId="urn:microsoft.com/office/officeart/2005/8/layout/list1"/>
    <dgm:cxn modelId="{641C281E-A425-4CA1-B7A4-E5CF480BCA38}" type="presOf" srcId="{CCE2B697-12D5-4D44-9D2E-9EAA7D9A2B95}" destId="{5501986E-932D-4762-B5DC-462CADD28EF5}" srcOrd="0" destOrd="0" presId="urn:microsoft.com/office/officeart/2005/8/layout/list1"/>
    <dgm:cxn modelId="{938CD8AE-A2F9-4459-988E-02D42A8534DD}" type="presParOf" srcId="{1356F71F-5B69-42AA-98C8-61200CE97C46}" destId="{69956535-2F6B-47F0-94DC-ABC31EEA3CE0}" srcOrd="0" destOrd="0" presId="urn:microsoft.com/office/officeart/2005/8/layout/list1"/>
    <dgm:cxn modelId="{61CDCB41-2A78-4548-98CA-53C40D399529}" type="presParOf" srcId="{69956535-2F6B-47F0-94DC-ABC31EEA3CE0}" destId="{5501986E-932D-4762-B5DC-462CADD28EF5}" srcOrd="0" destOrd="0" presId="urn:microsoft.com/office/officeart/2005/8/layout/list1"/>
    <dgm:cxn modelId="{B4939225-3304-48BD-B16C-F04A8104FFFA}" type="presParOf" srcId="{69956535-2F6B-47F0-94DC-ABC31EEA3CE0}" destId="{0624A970-9A1B-4F52-80D2-D1CFABAD1678}" srcOrd="1" destOrd="0" presId="urn:microsoft.com/office/officeart/2005/8/layout/list1"/>
    <dgm:cxn modelId="{B25CBF3C-81C0-49CC-B720-01A5C52F9996}" type="presParOf" srcId="{1356F71F-5B69-42AA-98C8-61200CE97C46}" destId="{BA605CED-50DE-40F9-A180-7C3E14C77CC4}" srcOrd="1" destOrd="0" presId="urn:microsoft.com/office/officeart/2005/8/layout/list1"/>
    <dgm:cxn modelId="{480807E1-8841-4CBF-8360-72B7A707E1DB}" type="presParOf" srcId="{1356F71F-5B69-42AA-98C8-61200CE97C46}" destId="{1AC5F719-0F78-47EA-9A2A-F358F55E3498}" srcOrd="2" destOrd="0" presId="urn:microsoft.com/office/officeart/2005/8/layout/list1"/>
    <dgm:cxn modelId="{BBC64ED5-6C8D-4765-BE50-DD881E9A9126}" type="presParOf" srcId="{1356F71F-5B69-42AA-98C8-61200CE97C46}" destId="{647F328B-F5F1-4C13-BF37-C7A058EE5318}" srcOrd="3" destOrd="0" presId="urn:microsoft.com/office/officeart/2005/8/layout/list1"/>
    <dgm:cxn modelId="{05EC59DE-92BC-4CAC-8E5D-AF2177845A19}" type="presParOf" srcId="{1356F71F-5B69-42AA-98C8-61200CE97C46}" destId="{16313691-5FED-4B78-A9F1-69070811417F}" srcOrd="4" destOrd="0" presId="urn:microsoft.com/office/officeart/2005/8/layout/list1"/>
    <dgm:cxn modelId="{F5D29E9A-0D08-4865-B2B2-4C0CA74C9D38}" type="presParOf" srcId="{16313691-5FED-4B78-A9F1-69070811417F}" destId="{D081B1BC-FDD1-414F-AC8C-1DB3FDAC85E6}" srcOrd="0" destOrd="0" presId="urn:microsoft.com/office/officeart/2005/8/layout/list1"/>
    <dgm:cxn modelId="{99F09E82-3DE5-457B-82C5-69BC43FC1CBF}" type="presParOf" srcId="{16313691-5FED-4B78-A9F1-69070811417F}" destId="{37661262-C332-4C5C-93AE-937F709931C9}" srcOrd="1" destOrd="0" presId="urn:microsoft.com/office/officeart/2005/8/layout/list1"/>
    <dgm:cxn modelId="{F18040CB-5EAF-47BC-891C-E27D1424A7C1}" type="presParOf" srcId="{1356F71F-5B69-42AA-98C8-61200CE97C46}" destId="{91046A2F-9078-40FA-B007-6A335DD9645A}" srcOrd="5" destOrd="0" presId="urn:microsoft.com/office/officeart/2005/8/layout/list1"/>
    <dgm:cxn modelId="{9E0B7A71-D097-476C-9BAE-C5BDE4884981}" type="presParOf" srcId="{1356F71F-5B69-42AA-98C8-61200CE97C46}" destId="{9F73D20B-AA51-4371-9A64-5099C5B5FD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E1D47-978F-46C9-B5BC-1B0CABA94E9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F9D06-C0CC-413E-90D8-7F5156DF17EF}">
      <dgm:prSet phldrT="[Text]" phldr="1"/>
      <dgm:spPr/>
      <dgm:t>
        <a:bodyPr/>
        <a:lstStyle/>
        <a:p>
          <a:endParaRPr lang="en-US"/>
        </a:p>
      </dgm:t>
    </dgm:pt>
    <dgm:pt modelId="{FA7A6B5B-38B6-483C-87CF-076DD8B7172F}" type="parTrans" cxnId="{C96526A5-DBAB-4B22-A3B5-3CDE10EF68A0}">
      <dgm:prSet/>
      <dgm:spPr/>
      <dgm:t>
        <a:bodyPr/>
        <a:lstStyle/>
        <a:p>
          <a:endParaRPr lang="en-US"/>
        </a:p>
      </dgm:t>
    </dgm:pt>
    <dgm:pt modelId="{5393A604-823E-4A7C-B264-EF1B9C26F9F7}" type="sibTrans" cxnId="{C96526A5-DBAB-4B22-A3B5-3CDE10EF68A0}">
      <dgm:prSet/>
      <dgm:spPr/>
      <dgm:t>
        <a:bodyPr/>
        <a:lstStyle/>
        <a:p>
          <a:endParaRPr lang="en-US"/>
        </a:p>
      </dgm:t>
    </dgm:pt>
    <dgm:pt modelId="{C19D8A08-7D9B-4FBB-9DB0-F4DB0B29BCC2}">
      <dgm:prSet phldrT="[Text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i-IN" sz="2400" dirty="0">
              <a:solidFill>
                <a:schemeClr val="tx1"/>
              </a:solidFill>
              <a:cs typeface="Kalimati" pitchFamily="2"/>
            </a:rPr>
            <a:t>नक्</a:t>
          </a:r>
          <a:r>
            <a:rPr lang="ne-NP" sz="24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को सिरान (माथि) तर्फको भागलाई उत्तर दिशातर्फ फर्काएर सही अभिमुख गर्ने ।</a:t>
          </a:r>
          <a:endParaRPr lang="en-US" sz="2400" dirty="0">
            <a:solidFill>
              <a:schemeClr val="tx1"/>
            </a:solidFill>
            <a:cs typeface="Kalimati" pitchFamily="2"/>
          </a:endParaRPr>
        </a:p>
      </dgm:t>
    </dgm:pt>
    <dgm:pt modelId="{BFA0B4B7-7B6D-4CD6-AAD7-E98EC4445FAD}" type="parTrans" cxnId="{B9BF1C80-A196-4392-81F1-1E07BDE5425F}">
      <dgm:prSet/>
      <dgm:spPr/>
      <dgm:t>
        <a:bodyPr/>
        <a:lstStyle/>
        <a:p>
          <a:endParaRPr lang="en-US"/>
        </a:p>
      </dgm:t>
    </dgm:pt>
    <dgm:pt modelId="{08D35050-5584-4D50-9AAA-C385D2C71703}" type="sibTrans" cxnId="{B9BF1C80-A196-4392-81F1-1E07BDE5425F}">
      <dgm:prSet/>
      <dgm:spPr/>
      <dgm:t>
        <a:bodyPr/>
        <a:lstStyle/>
        <a:p>
          <a:endParaRPr lang="en-US"/>
        </a:p>
      </dgm:t>
    </dgm:pt>
    <dgm:pt modelId="{571BDC23-17F0-46B5-B592-BA3BF4687799}">
      <dgm:prSet phldrT="[Text]" phldr="1"/>
      <dgm:spPr/>
      <dgm:t>
        <a:bodyPr/>
        <a:lstStyle/>
        <a:p>
          <a:endParaRPr lang="en-US"/>
        </a:p>
      </dgm:t>
    </dgm:pt>
    <dgm:pt modelId="{293A38F0-F194-4B8E-B9F6-EC40C01AEA05}" type="parTrans" cxnId="{854FBB05-8879-4841-A720-31494BB61CB8}">
      <dgm:prSet/>
      <dgm:spPr/>
      <dgm:t>
        <a:bodyPr/>
        <a:lstStyle/>
        <a:p>
          <a:endParaRPr lang="en-US"/>
        </a:p>
      </dgm:t>
    </dgm:pt>
    <dgm:pt modelId="{98793CF2-FD03-488B-BAE7-78CC3398F8B1}" type="sibTrans" cxnId="{854FBB05-8879-4841-A720-31494BB61CB8}">
      <dgm:prSet/>
      <dgm:spPr/>
      <dgm:t>
        <a:bodyPr/>
        <a:lstStyle/>
        <a:p>
          <a:endParaRPr lang="en-US"/>
        </a:p>
      </dgm:t>
    </dgm:pt>
    <dgm:pt modelId="{65D5AB9B-EF57-43DB-AB3D-142C9C220C14}">
      <dgm:prSet phldrT="[Text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i-IN" sz="2400" dirty="0">
              <a:solidFill>
                <a:schemeClr val="tx1"/>
              </a:solidFill>
              <a:cs typeface="Kalimati" pitchFamily="2"/>
            </a:rPr>
            <a:t>जमिनमा रहेका केही स्पष्ट ठाउँ र विशेषताहरू जस्तैः स्कूल, मन्दिर, पुल, सडक आदि हेरी आफ्नो स्थिति निर्धारण गर्ने ।</a:t>
          </a:r>
          <a:endParaRPr lang="en-US" sz="2400" dirty="0">
            <a:solidFill>
              <a:schemeClr val="tx1"/>
            </a:solidFill>
            <a:cs typeface="Kalimati" pitchFamily="2"/>
          </a:endParaRPr>
        </a:p>
      </dgm:t>
    </dgm:pt>
    <dgm:pt modelId="{DA54F23B-DE10-4D4A-A1D6-9AB3871F7FB5}" type="parTrans" cxnId="{08302E33-43AA-422A-9981-F4B8110DFF08}">
      <dgm:prSet/>
      <dgm:spPr/>
      <dgm:t>
        <a:bodyPr/>
        <a:lstStyle/>
        <a:p>
          <a:endParaRPr lang="en-US"/>
        </a:p>
      </dgm:t>
    </dgm:pt>
    <dgm:pt modelId="{E9BDD034-6B77-4B53-8A23-EF95EB9030C2}" type="sibTrans" cxnId="{08302E33-43AA-422A-9981-F4B8110DFF08}">
      <dgm:prSet/>
      <dgm:spPr/>
      <dgm:t>
        <a:bodyPr/>
        <a:lstStyle/>
        <a:p>
          <a:endParaRPr lang="en-US"/>
        </a:p>
      </dgm:t>
    </dgm:pt>
    <dgm:pt modelId="{0EF2EA83-44C7-4860-8D65-9915510E0917}">
      <dgm:prSet phldrT="[Text]" phldr="1"/>
      <dgm:spPr/>
      <dgm:t>
        <a:bodyPr/>
        <a:lstStyle/>
        <a:p>
          <a:endParaRPr lang="en-US"/>
        </a:p>
      </dgm:t>
    </dgm:pt>
    <dgm:pt modelId="{999DFE68-A6FE-45C2-841D-40F25E9B06E7}" type="parTrans" cxnId="{88ABCAF0-9CCC-4F73-B292-E64CB873DCE6}">
      <dgm:prSet/>
      <dgm:spPr/>
      <dgm:t>
        <a:bodyPr/>
        <a:lstStyle/>
        <a:p>
          <a:endParaRPr lang="en-US"/>
        </a:p>
      </dgm:t>
    </dgm:pt>
    <dgm:pt modelId="{E3186EEA-8D99-4E4D-BA82-3ABCCDBA8D76}" type="sibTrans" cxnId="{88ABCAF0-9CCC-4F73-B292-E64CB873DCE6}">
      <dgm:prSet/>
      <dgm:spPr/>
      <dgm:t>
        <a:bodyPr/>
        <a:lstStyle/>
        <a:p>
          <a:endParaRPr lang="en-US"/>
        </a:p>
      </dgm:t>
    </dgm:pt>
    <dgm:pt modelId="{58C0BD4B-3818-4F0D-84DF-E77F0D6CD8E3}">
      <dgm:prSet phldrT="[Text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i-IN" sz="2400" dirty="0">
              <a:solidFill>
                <a:schemeClr val="tx1"/>
              </a:solidFill>
              <a:cs typeface="Kalimati" pitchFamily="2"/>
            </a:rPr>
            <a:t>नक्</a:t>
          </a:r>
          <a:r>
            <a:rPr lang="ne-NP" sz="24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dirty="0">
              <a:solidFill>
                <a:schemeClr val="tx1"/>
              </a:solidFill>
              <a:cs typeface="Kalimati" pitchFamily="2"/>
            </a:rPr>
            <a:t>मा आफू रहेको ठाउँ यकिन गरी जमिनको दुरी र दिशा हेरी नजिकका अन्य ठाउँ तथा विशेषताहरू पहिचान गर्ने ।</a:t>
          </a:r>
          <a:endParaRPr lang="en-US" sz="2400" dirty="0">
            <a:solidFill>
              <a:schemeClr val="tx1"/>
            </a:solidFill>
            <a:cs typeface="Kalimati" pitchFamily="2"/>
          </a:endParaRPr>
        </a:p>
      </dgm:t>
    </dgm:pt>
    <dgm:pt modelId="{BB73616C-02D2-4D93-82A9-9D5BF38586D6}" type="parTrans" cxnId="{E83D5FD2-8C06-4CD0-A56F-81BC4199C7FF}">
      <dgm:prSet/>
      <dgm:spPr/>
      <dgm:t>
        <a:bodyPr/>
        <a:lstStyle/>
        <a:p>
          <a:endParaRPr lang="en-US"/>
        </a:p>
      </dgm:t>
    </dgm:pt>
    <dgm:pt modelId="{8B4E8D69-FA1C-495B-8FC0-566947528E06}" type="sibTrans" cxnId="{E83D5FD2-8C06-4CD0-A56F-81BC4199C7FF}">
      <dgm:prSet/>
      <dgm:spPr/>
      <dgm:t>
        <a:bodyPr/>
        <a:lstStyle/>
        <a:p>
          <a:endParaRPr lang="en-US"/>
        </a:p>
      </dgm:t>
    </dgm:pt>
    <dgm:pt modelId="{4B410632-BA53-4EF5-B091-79A86C1E836D}">
      <dgm:prSet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800" dirty="0">
            <a:solidFill>
              <a:schemeClr val="tx1"/>
            </a:solidFill>
            <a:cs typeface="Kalimati" pitchFamily="2"/>
          </a:endParaRPr>
        </a:p>
      </dgm:t>
    </dgm:pt>
    <dgm:pt modelId="{0DEAC46C-28AD-4938-BCE0-5BE9A8AA7684}" type="parTrans" cxnId="{E515532B-390E-42E5-AE3B-D39002A2DC0A}">
      <dgm:prSet/>
      <dgm:spPr/>
      <dgm:t>
        <a:bodyPr/>
        <a:lstStyle/>
        <a:p>
          <a:endParaRPr lang="en-US"/>
        </a:p>
      </dgm:t>
    </dgm:pt>
    <dgm:pt modelId="{44021E05-336B-4980-BED7-C5455ACC3F39}" type="sibTrans" cxnId="{E515532B-390E-42E5-AE3B-D39002A2DC0A}">
      <dgm:prSet/>
      <dgm:spPr/>
      <dgm:t>
        <a:bodyPr/>
        <a:lstStyle/>
        <a:p>
          <a:endParaRPr lang="en-US"/>
        </a:p>
      </dgm:t>
    </dgm:pt>
    <dgm:pt modelId="{7A70B28C-51BA-420C-86FE-C289FDDC1684}">
      <dgm:prSet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700" dirty="0">
            <a:solidFill>
              <a:schemeClr val="tx1"/>
            </a:solidFill>
            <a:latin typeface="Preeti"/>
            <a:cs typeface="Kalimati" pitchFamily="2"/>
          </a:endParaRPr>
        </a:p>
      </dgm:t>
    </dgm:pt>
    <dgm:pt modelId="{4F5991AD-9C61-43E0-8B1C-E96052AA7C7E}" type="parTrans" cxnId="{3C1726C7-06D9-46F8-8A05-52368B040E0F}">
      <dgm:prSet/>
      <dgm:spPr/>
      <dgm:t>
        <a:bodyPr/>
        <a:lstStyle/>
        <a:p>
          <a:endParaRPr lang="en-US"/>
        </a:p>
      </dgm:t>
    </dgm:pt>
    <dgm:pt modelId="{926AF265-E364-4B0F-B311-6A97E1220501}" type="sibTrans" cxnId="{3C1726C7-06D9-46F8-8A05-52368B040E0F}">
      <dgm:prSet/>
      <dgm:spPr/>
      <dgm:t>
        <a:bodyPr/>
        <a:lstStyle/>
        <a:p>
          <a:endParaRPr lang="en-US"/>
        </a:p>
      </dgm:t>
    </dgm:pt>
    <dgm:pt modelId="{D32BF3FA-B85C-43E6-B119-37C4CC391962}" type="pres">
      <dgm:prSet presAssocID="{421E1D47-978F-46C9-B5BC-1B0CABA94E9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7D547A-EBE4-470A-85C7-56903FBA1836}" type="pres">
      <dgm:prSet presAssocID="{18EF9D06-C0CC-413E-90D8-7F5156DF17EF}" presName="compositeNode" presStyleCnt="0">
        <dgm:presLayoutVars>
          <dgm:bulletEnabled val="1"/>
        </dgm:presLayoutVars>
      </dgm:prSet>
      <dgm:spPr/>
    </dgm:pt>
    <dgm:pt modelId="{B39B636C-5AD6-483B-B607-A812B72A7A59}" type="pres">
      <dgm:prSet presAssocID="{18EF9D06-C0CC-413E-90D8-7F5156DF17EF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2E1C94D-7EA9-4A91-AD5A-15432635246B}" type="pres">
      <dgm:prSet presAssocID="{18EF9D06-C0CC-413E-90D8-7F5156DF17EF}" presName="childNode" presStyleLbl="node1" presStyleIdx="0" presStyleCnt="3" custScaleX="195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0E68F-3316-479F-A9D7-818E26DF2328}" type="pres">
      <dgm:prSet presAssocID="{18EF9D06-C0CC-413E-90D8-7F5156DF17E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A8847-2FE6-45D3-BB13-FF9AC792EE46}" type="pres">
      <dgm:prSet presAssocID="{5393A604-823E-4A7C-B264-EF1B9C26F9F7}" presName="sibTrans" presStyleCnt="0"/>
      <dgm:spPr/>
    </dgm:pt>
    <dgm:pt modelId="{FAAE4F74-2F13-4A00-9867-6D2FC6425866}" type="pres">
      <dgm:prSet presAssocID="{571BDC23-17F0-46B5-B592-BA3BF4687799}" presName="compositeNode" presStyleCnt="0">
        <dgm:presLayoutVars>
          <dgm:bulletEnabled val="1"/>
        </dgm:presLayoutVars>
      </dgm:prSet>
      <dgm:spPr/>
    </dgm:pt>
    <dgm:pt modelId="{9AEEEFB3-405A-4624-B4F7-4CBF6A1E8C50}" type="pres">
      <dgm:prSet presAssocID="{571BDC23-17F0-46B5-B592-BA3BF4687799}" presName="image" presStyleLbl="fgImgPlace1" presStyleIdx="1" presStyleCnt="3"/>
      <dgm:spPr/>
    </dgm:pt>
    <dgm:pt modelId="{4A779053-8C68-463F-89EF-95D4011514A6}" type="pres">
      <dgm:prSet presAssocID="{571BDC23-17F0-46B5-B592-BA3BF4687799}" presName="childNode" presStyleLbl="node1" presStyleIdx="1" presStyleCnt="3" custScaleX="233923" custScaleY="102674" custLinFactNeighborX="-1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F61EB-BBD3-4414-B5DB-E969C179C3F9}" type="pres">
      <dgm:prSet presAssocID="{571BDC23-17F0-46B5-B592-BA3BF468779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99A18-D838-431F-9DF1-A518BA0C47F8}" type="pres">
      <dgm:prSet presAssocID="{98793CF2-FD03-488B-BAE7-78CC3398F8B1}" presName="sibTrans" presStyleCnt="0"/>
      <dgm:spPr/>
    </dgm:pt>
    <dgm:pt modelId="{E03F5C0B-12AC-43D1-BE8C-14DC8C51195F}" type="pres">
      <dgm:prSet presAssocID="{0EF2EA83-44C7-4860-8D65-9915510E0917}" presName="compositeNode" presStyleCnt="0">
        <dgm:presLayoutVars>
          <dgm:bulletEnabled val="1"/>
        </dgm:presLayoutVars>
      </dgm:prSet>
      <dgm:spPr/>
    </dgm:pt>
    <dgm:pt modelId="{8C30B3EA-F731-4A00-92A7-4C1B58C9738B}" type="pres">
      <dgm:prSet presAssocID="{0EF2EA83-44C7-4860-8D65-9915510E0917}" presName="image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655F5F-950B-4274-9C7C-DB1D64E76E6F}" type="pres">
      <dgm:prSet presAssocID="{0EF2EA83-44C7-4860-8D65-9915510E0917}" presName="childNode" presStyleLbl="node1" presStyleIdx="2" presStyleCnt="3" custScaleX="217478" custScaleY="100565" custLinFactNeighborX="23642" custLinFactNeighborY="-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3D81F-0490-4E1D-A29A-A6DBBBF4B852}" type="pres">
      <dgm:prSet presAssocID="{0EF2EA83-44C7-4860-8D65-9915510E091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90B2D-BFA8-473B-A69A-463F1E754DD6}" type="presOf" srcId="{4B410632-BA53-4EF5-B091-79A86C1E836D}" destId="{4A779053-8C68-463F-89EF-95D4011514A6}" srcOrd="0" destOrd="1" presId="urn:microsoft.com/office/officeart/2005/8/layout/hList2"/>
    <dgm:cxn modelId="{1C9E203F-F655-488E-9A17-BA0739B1107A}" type="presOf" srcId="{18EF9D06-C0CC-413E-90D8-7F5156DF17EF}" destId="{7980E68F-3316-479F-A9D7-818E26DF2328}" srcOrd="0" destOrd="0" presId="urn:microsoft.com/office/officeart/2005/8/layout/hList2"/>
    <dgm:cxn modelId="{9637C5FA-C031-485A-809E-6D41DDCB9FED}" type="presOf" srcId="{58C0BD4B-3818-4F0D-84DF-E77F0D6CD8E3}" destId="{E8655F5F-950B-4274-9C7C-DB1D64E76E6F}" srcOrd="0" destOrd="0" presId="urn:microsoft.com/office/officeart/2005/8/layout/hList2"/>
    <dgm:cxn modelId="{06E4173B-74B5-4585-B377-D054B5AA5372}" type="presOf" srcId="{65D5AB9B-EF57-43DB-AB3D-142C9C220C14}" destId="{4A779053-8C68-463F-89EF-95D4011514A6}" srcOrd="0" destOrd="0" presId="urn:microsoft.com/office/officeart/2005/8/layout/hList2"/>
    <dgm:cxn modelId="{3C1726C7-06D9-46F8-8A05-52368B040E0F}" srcId="{0EF2EA83-44C7-4860-8D65-9915510E0917}" destId="{7A70B28C-51BA-420C-86FE-C289FDDC1684}" srcOrd="1" destOrd="0" parTransId="{4F5991AD-9C61-43E0-8B1C-E96052AA7C7E}" sibTransId="{926AF265-E364-4B0F-B311-6A97E1220501}"/>
    <dgm:cxn modelId="{0FE1885F-964E-431D-A2BD-C46DF073A6F2}" type="presOf" srcId="{C19D8A08-7D9B-4FBB-9DB0-F4DB0B29BCC2}" destId="{C2E1C94D-7EA9-4A91-AD5A-15432635246B}" srcOrd="0" destOrd="0" presId="urn:microsoft.com/office/officeart/2005/8/layout/hList2"/>
    <dgm:cxn modelId="{426F8E88-A3D0-46DE-9C6C-797EF019AA65}" type="presOf" srcId="{0EF2EA83-44C7-4860-8D65-9915510E0917}" destId="{0D53D81F-0490-4E1D-A29A-A6DBBBF4B852}" srcOrd="0" destOrd="0" presId="urn:microsoft.com/office/officeart/2005/8/layout/hList2"/>
    <dgm:cxn modelId="{C96526A5-DBAB-4B22-A3B5-3CDE10EF68A0}" srcId="{421E1D47-978F-46C9-B5BC-1B0CABA94E9E}" destId="{18EF9D06-C0CC-413E-90D8-7F5156DF17EF}" srcOrd="0" destOrd="0" parTransId="{FA7A6B5B-38B6-483C-87CF-076DD8B7172F}" sibTransId="{5393A604-823E-4A7C-B264-EF1B9C26F9F7}"/>
    <dgm:cxn modelId="{08302E33-43AA-422A-9981-F4B8110DFF08}" srcId="{571BDC23-17F0-46B5-B592-BA3BF4687799}" destId="{65D5AB9B-EF57-43DB-AB3D-142C9C220C14}" srcOrd="0" destOrd="0" parTransId="{DA54F23B-DE10-4D4A-A1D6-9AB3871F7FB5}" sibTransId="{E9BDD034-6B77-4B53-8A23-EF95EB9030C2}"/>
    <dgm:cxn modelId="{D1E5ACBA-86B8-4BB5-AB64-7D55DDE8A0C6}" type="presOf" srcId="{421E1D47-978F-46C9-B5BC-1B0CABA94E9E}" destId="{D32BF3FA-B85C-43E6-B119-37C4CC391962}" srcOrd="0" destOrd="0" presId="urn:microsoft.com/office/officeart/2005/8/layout/hList2"/>
    <dgm:cxn modelId="{854FBB05-8879-4841-A720-31494BB61CB8}" srcId="{421E1D47-978F-46C9-B5BC-1B0CABA94E9E}" destId="{571BDC23-17F0-46B5-B592-BA3BF4687799}" srcOrd="1" destOrd="0" parTransId="{293A38F0-F194-4B8E-B9F6-EC40C01AEA05}" sibTransId="{98793CF2-FD03-488B-BAE7-78CC3398F8B1}"/>
    <dgm:cxn modelId="{EF46C9AE-643A-4C6D-A84D-48CFC09EA017}" type="presOf" srcId="{7A70B28C-51BA-420C-86FE-C289FDDC1684}" destId="{E8655F5F-950B-4274-9C7C-DB1D64E76E6F}" srcOrd="0" destOrd="1" presId="urn:microsoft.com/office/officeart/2005/8/layout/hList2"/>
    <dgm:cxn modelId="{E7D61697-02FC-4725-A8E8-483118193F51}" type="presOf" srcId="{571BDC23-17F0-46B5-B592-BA3BF4687799}" destId="{4F6F61EB-BBD3-4414-B5DB-E969C179C3F9}" srcOrd="0" destOrd="0" presId="urn:microsoft.com/office/officeart/2005/8/layout/hList2"/>
    <dgm:cxn modelId="{88ABCAF0-9CCC-4F73-B292-E64CB873DCE6}" srcId="{421E1D47-978F-46C9-B5BC-1B0CABA94E9E}" destId="{0EF2EA83-44C7-4860-8D65-9915510E0917}" srcOrd="2" destOrd="0" parTransId="{999DFE68-A6FE-45C2-841D-40F25E9B06E7}" sibTransId="{E3186EEA-8D99-4E4D-BA82-3ABCCDBA8D76}"/>
    <dgm:cxn modelId="{B9BF1C80-A196-4392-81F1-1E07BDE5425F}" srcId="{18EF9D06-C0CC-413E-90D8-7F5156DF17EF}" destId="{C19D8A08-7D9B-4FBB-9DB0-F4DB0B29BCC2}" srcOrd="0" destOrd="0" parTransId="{BFA0B4B7-7B6D-4CD6-AAD7-E98EC4445FAD}" sibTransId="{08D35050-5584-4D50-9AAA-C385D2C71703}"/>
    <dgm:cxn modelId="{E83D5FD2-8C06-4CD0-A56F-81BC4199C7FF}" srcId="{0EF2EA83-44C7-4860-8D65-9915510E0917}" destId="{58C0BD4B-3818-4F0D-84DF-E77F0D6CD8E3}" srcOrd="0" destOrd="0" parTransId="{BB73616C-02D2-4D93-82A9-9D5BF38586D6}" sibTransId="{8B4E8D69-FA1C-495B-8FC0-566947528E06}"/>
    <dgm:cxn modelId="{E515532B-390E-42E5-AE3B-D39002A2DC0A}" srcId="{571BDC23-17F0-46B5-B592-BA3BF4687799}" destId="{4B410632-BA53-4EF5-B091-79A86C1E836D}" srcOrd="1" destOrd="0" parTransId="{0DEAC46C-28AD-4938-BCE0-5BE9A8AA7684}" sibTransId="{44021E05-336B-4980-BED7-C5455ACC3F39}"/>
    <dgm:cxn modelId="{374E1666-BD8B-4DAE-B6C4-E91FD7FD3331}" type="presParOf" srcId="{D32BF3FA-B85C-43E6-B119-37C4CC391962}" destId="{347D547A-EBE4-470A-85C7-56903FBA1836}" srcOrd="0" destOrd="0" presId="urn:microsoft.com/office/officeart/2005/8/layout/hList2"/>
    <dgm:cxn modelId="{9DED2E68-4805-4F92-B30E-96EA8E64CF44}" type="presParOf" srcId="{347D547A-EBE4-470A-85C7-56903FBA1836}" destId="{B39B636C-5AD6-483B-B607-A812B72A7A59}" srcOrd="0" destOrd="0" presId="urn:microsoft.com/office/officeart/2005/8/layout/hList2"/>
    <dgm:cxn modelId="{2D4469AC-D820-4668-8704-606D5B7BEB84}" type="presParOf" srcId="{347D547A-EBE4-470A-85C7-56903FBA1836}" destId="{C2E1C94D-7EA9-4A91-AD5A-15432635246B}" srcOrd="1" destOrd="0" presId="urn:microsoft.com/office/officeart/2005/8/layout/hList2"/>
    <dgm:cxn modelId="{3D5E5853-9143-4E72-B6AD-81630D3BF1F1}" type="presParOf" srcId="{347D547A-EBE4-470A-85C7-56903FBA1836}" destId="{7980E68F-3316-479F-A9D7-818E26DF2328}" srcOrd="2" destOrd="0" presId="urn:microsoft.com/office/officeart/2005/8/layout/hList2"/>
    <dgm:cxn modelId="{41A285F5-3651-41D4-8435-45E99A42CF34}" type="presParOf" srcId="{D32BF3FA-B85C-43E6-B119-37C4CC391962}" destId="{4D9A8847-2FE6-45D3-BB13-FF9AC792EE46}" srcOrd="1" destOrd="0" presId="urn:microsoft.com/office/officeart/2005/8/layout/hList2"/>
    <dgm:cxn modelId="{8CA2CF32-B3B5-4175-B3A7-4E68DAD314F3}" type="presParOf" srcId="{D32BF3FA-B85C-43E6-B119-37C4CC391962}" destId="{FAAE4F74-2F13-4A00-9867-6D2FC6425866}" srcOrd="2" destOrd="0" presId="urn:microsoft.com/office/officeart/2005/8/layout/hList2"/>
    <dgm:cxn modelId="{22C01B0F-531A-46B3-A4E8-6FB844EB06A1}" type="presParOf" srcId="{FAAE4F74-2F13-4A00-9867-6D2FC6425866}" destId="{9AEEEFB3-405A-4624-B4F7-4CBF6A1E8C50}" srcOrd="0" destOrd="0" presId="urn:microsoft.com/office/officeart/2005/8/layout/hList2"/>
    <dgm:cxn modelId="{EE0FBE2E-1B61-43CB-919B-2B3DACBA4618}" type="presParOf" srcId="{FAAE4F74-2F13-4A00-9867-6D2FC6425866}" destId="{4A779053-8C68-463F-89EF-95D4011514A6}" srcOrd="1" destOrd="0" presId="urn:microsoft.com/office/officeart/2005/8/layout/hList2"/>
    <dgm:cxn modelId="{F0537B88-E3CA-41BC-9D5D-B803C4E6B78C}" type="presParOf" srcId="{FAAE4F74-2F13-4A00-9867-6D2FC6425866}" destId="{4F6F61EB-BBD3-4414-B5DB-E969C179C3F9}" srcOrd="2" destOrd="0" presId="urn:microsoft.com/office/officeart/2005/8/layout/hList2"/>
    <dgm:cxn modelId="{88275E45-DC34-4322-ACF8-6F48FDCA8B47}" type="presParOf" srcId="{D32BF3FA-B85C-43E6-B119-37C4CC391962}" destId="{F1D99A18-D838-431F-9DF1-A518BA0C47F8}" srcOrd="3" destOrd="0" presId="urn:microsoft.com/office/officeart/2005/8/layout/hList2"/>
    <dgm:cxn modelId="{7E7170C4-A88A-4F79-AB9D-67F610135112}" type="presParOf" srcId="{D32BF3FA-B85C-43E6-B119-37C4CC391962}" destId="{E03F5C0B-12AC-43D1-BE8C-14DC8C51195F}" srcOrd="4" destOrd="0" presId="urn:microsoft.com/office/officeart/2005/8/layout/hList2"/>
    <dgm:cxn modelId="{B8D365FE-30D0-481E-82DF-E2770D4B3836}" type="presParOf" srcId="{E03F5C0B-12AC-43D1-BE8C-14DC8C51195F}" destId="{8C30B3EA-F731-4A00-92A7-4C1B58C9738B}" srcOrd="0" destOrd="0" presId="urn:microsoft.com/office/officeart/2005/8/layout/hList2"/>
    <dgm:cxn modelId="{4D22D80B-A191-455D-86A0-B6EC6A740A67}" type="presParOf" srcId="{E03F5C0B-12AC-43D1-BE8C-14DC8C51195F}" destId="{E8655F5F-950B-4274-9C7C-DB1D64E76E6F}" srcOrd="1" destOrd="0" presId="urn:microsoft.com/office/officeart/2005/8/layout/hList2"/>
    <dgm:cxn modelId="{D7AFD50E-99AC-41AC-9F2B-B36DFABE226A}" type="presParOf" srcId="{E03F5C0B-12AC-43D1-BE8C-14DC8C51195F}" destId="{0D53D81F-0490-4E1D-A29A-A6DBBBF4B85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5F719-0F78-47EA-9A2A-F358F55E3498}">
      <dsp:nvSpPr>
        <dsp:cNvPr id="0" name=""/>
        <dsp:cNvSpPr/>
      </dsp:nvSpPr>
      <dsp:spPr>
        <a:xfrm>
          <a:off x="0" y="671005"/>
          <a:ext cx="815736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4A970-9A1B-4F52-80D2-D1CFABAD1678}">
      <dsp:nvSpPr>
        <dsp:cNvPr id="0" name=""/>
        <dsp:cNvSpPr/>
      </dsp:nvSpPr>
      <dsp:spPr>
        <a:xfrm>
          <a:off x="113821" y="202864"/>
          <a:ext cx="7767012" cy="13284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30" tIns="0" rIns="2158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2400" kern="1200" dirty="0">
              <a:solidFill>
                <a:schemeClr val="tx1"/>
              </a:solidFill>
              <a:cs typeface="Kalimati" pitchFamily="2"/>
            </a:rPr>
            <a:t>साधारणतया 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जमिनमा</a:t>
          </a:r>
          <a:r>
            <a:rPr lang="en-US" sz="2400" kern="12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भएका</a:t>
          </a:r>
          <a:r>
            <a:rPr lang="en-US" sz="2400" kern="12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rgbClr val="00B0F0"/>
              </a:solidFill>
              <a:cs typeface="Kalimati" pitchFamily="2"/>
            </a:rPr>
            <a:t>विभिन्न वस्तु, आकृति</a:t>
          </a:r>
          <a:r>
            <a:rPr lang="en-US" sz="2400" kern="1200" dirty="0">
              <a:solidFill>
                <a:srgbClr val="00B0F0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rgbClr val="00B0F0"/>
              </a:solidFill>
              <a:cs typeface="Kalimati" pitchFamily="2"/>
            </a:rPr>
            <a:t>वा</a:t>
          </a:r>
          <a:r>
            <a:rPr lang="en-US" sz="2400" kern="1200" dirty="0">
              <a:solidFill>
                <a:srgbClr val="00B0F0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rgbClr val="00B0F0"/>
              </a:solidFill>
              <a:cs typeface="Kalimati" pitchFamily="2"/>
            </a:rPr>
            <a:t>भौगोलिक सीमानाहरु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लाई निश्चित मापदण्ड बमोजिमका संकेतहरुको प्रयोग गरी नक्</a:t>
          </a:r>
          <a:r>
            <a:rPr lang="ne-NP" sz="2400" kern="12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मा देखाइएको हुन्छ ।</a:t>
          </a:r>
          <a:endParaRPr lang="en-US" sz="2400" kern="1200" dirty="0">
            <a:solidFill>
              <a:schemeClr val="tx1"/>
            </a:solidFill>
            <a:cs typeface="Kalimati" pitchFamily="2"/>
          </a:endParaRPr>
        </a:p>
      </dsp:txBody>
      <dsp:txXfrm>
        <a:off x="178668" y="267711"/>
        <a:ext cx="7637318" cy="1198706"/>
      </dsp:txXfrm>
    </dsp:sp>
    <dsp:sp modelId="{9F73D20B-AA51-4371-9A64-5099C5B5FDCE}">
      <dsp:nvSpPr>
        <dsp:cNvPr id="0" name=""/>
        <dsp:cNvSpPr/>
      </dsp:nvSpPr>
      <dsp:spPr>
        <a:xfrm>
          <a:off x="0" y="3251682"/>
          <a:ext cx="815736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61262-C332-4C5C-93AE-937F709931C9}">
      <dsp:nvSpPr>
        <dsp:cNvPr id="0" name=""/>
        <dsp:cNvSpPr/>
      </dsp:nvSpPr>
      <dsp:spPr>
        <a:xfrm>
          <a:off x="0" y="2210508"/>
          <a:ext cx="7767012" cy="186787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30" tIns="0" rIns="2158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गणना</a:t>
          </a:r>
          <a:r>
            <a:rPr lang="en-US" sz="2400" kern="12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क्षेत्रभित्र रहेका संस्थागतआवास जस्तै </a:t>
          </a:r>
          <a:r>
            <a:rPr lang="en-US" sz="2400" kern="1200" dirty="0">
              <a:solidFill>
                <a:schemeClr val="tx1"/>
              </a:solidFill>
              <a:latin typeface="Preeti"/>
              <a:ea typeface="Calibri"/>
              <a:cs typeface="Angsana New"/>
            </a:rPr>
            <a:t>M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 छात्रावास, संयुक्त</a:t>
          </a:r>
          <a:r>
            <a:rPr lang="ne-NP" sz="2400" kern="12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आवास, सेना र प्रहरीको व्यारेक आदि संरचनाहरूलाई छुट्टै बहुभुज</a:t>
          </a:r>
          <a:r>
            <a:rPr lang="en-US" sz="2400" kern="1200" dirty="0">
              <a:solidFill>
                <a:schemeClr val="tx1"/>
              </a:solidFill>
              <a:cs typeface="Kalimati" pitchFamily="2"/>
            </a:rPr>
            <a:t> (Polygon)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 ले जनाई सो को नाम</a:t>
          </a:r>
          <a:r>
            <a:rPr lang="ne-NP" sz="2400" kern="1200" dirty="0">
              <a:solidFill>
                <a:schemeClr val="tx1"/>
              </a:solidFill>
              <a:cs typeface="Kalimati" pitchFamily="2"/>
            </a:rPr>
            <a:t> 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दिइएको छ । </a:t>
          </a:r>
          <a:endParaRPr lang="en-US" sz="2400" kern="1200" dirty="0">
            <a:solidFill>
              <a:schemeClr val="tx1"/>
            </a:solidFill>
            <a:cs typeface="Kalimati" pitchFamily="2"/>
          </a:endParaRPr>
        </a:p>
      </dsp:txBody>
      <dsp:txXfrm>
        <a:off x="91182" y="2301690"/>
        <a:ext cx="7584648" cy="1685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0E68F-3316-479F-A9D7-818E26DF2328}">
      <dsp:nvSpPr>
        <dsp:cNvPr id="0" name=""/>
        <dsp:cNvSpPr/>
      </dsp:nvSpPr>
      <dsp:spPr>
        <a:xfrm rot="16200000">
          <a:off x="-380627" y="2079652"/>
          <a:ext cx="3203798" cy="29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01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-380627" y="2079652"/>
        <a:ext cx="3203798" cy="295958"/>
      </dsp:txXfrm>
    </dsp:sp>
    <dsp:sp modelId="{C2E1C94D-7EA9-4A91-AD5A-15432635246B}">
      <dsp:nvSpPr>
        <dsp:cNvPr id="0" name=""/>
        <dsp:cNvSpPr/>
      </dsp:nvSpPr>
      <dsp:spPr>
        <a:xfrm>
          <a:off x="667678" y="625733"/>
          <a:ext cx="2877334" cy="32037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61019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नक्</a:t>
          </a:r>
          <a:r>
            <a:rPr lang="ne-NP" sz="2400" kern="12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को सिरान (माथि) तर्फको भागलाई उत्तर दिशातर्फ फर्काएर सही अभिमुख गर्ने ।</a:t>
          </a:r>
          <a:endParaRPr lang="en-US" sz="2400" kern="1200" dirty="0">
            <a:solidFill>
              <a:schemeClr val="tx1"/>
            </a:solidFill>
            <a:cs typeface="Kalimati" pitchFamily="2"/>
          </a:endParaRPr>
        </a:p>
      </dsp:txBody>
      <dsp:txXfrm>
        <a:off x="667678" y="625733"/>
        <a:ext cx="2877334" cy="3203798"/>
      </dsp:txXfrm>
    </dsp:sp>
    <dsp:sp modelId="{B39B636C-5AD6-483B-B607-A812B72A7A59}">
      <dsp:nvSpPr>
        <dsp:cNvPr id="0" name=""/>
        <dsp:cNvSpPr/>
      </dsp:nvSpPr>
      <dsp:spPr>
        <a:xfrm>
          <a:off x="1073292" y="235067"/>
          <a:ext cx="591917" cy="5919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61EB-BBD3-4414-B5DB-E969C179C3F9}">
      <dsp:nvSpPr>
        <dsp:cNvPr id="0" name=""/>
        <dsp:cNvSpPr/>
      </dsp:nvSpPr>
      <dsp:spPr>
        <a:xfrm rot="16200000">
          <a:off x="3177298" y="2079652"/>
          <a:ext cx="3203798" cy="29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01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77298" y="2079652"/>
        <a:ext cx="3203798" cy="295958"/>
      </dsp:txXfrm>
    </dsp:sp>
    <dsp:sp modelId="{4A779053-8C68-463F-89EF-95D4011514A6}">
      <dsp:nvSpPr>
        <dsp:cNvPr id="0" name=""/>
        <dsp:cNvSpPr/>
      </dsp:nvSpPr>
      <dsp:spPr>
        <a:xfrm>
          <a:off x="3910893" y="582898"/>
          <a:ext cx="3448464" cy="32894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61019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जमिनमा रहेका केही स्पष्ट ठाउँ र विशेषताहरू जस्तैः स्कूल, मन्दिर, पुल, सडक आदि हेरी आफ्नो स्थिति निर्धारण गर्ने ।</a:t>
          </a:r>
          <a:endParaRPr lang="en-US" sz="2400" kern="1200" dirty="0">
            <a:solidFill>
              <a:schemeClr val="tx1"/>
            </a:solidFill>
            <a:cs typeface="Kalimati" pitchFamily="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chemeClr val="tx1"/>
            </a:solidFill>
            <a:cs typeface="Kalimati" pitchFamily="2"/>
          </a:endParaRPr>
        </a:p>
      </dsp:txBody>
      <dsp:txXfrm>
        <a:off x="3910893" y="582898"/>
        <a:ext cx="3448464" cy="3289468"/>
      </dsp:txXfrm>
    </dsp:sp>
    <dsp:sp modelId="{9AEEEFB3-405A-4624-B4F7-4CBF6A1E8C50}">
      <dsp:nvSpPr>
        <dsp:cNvPr id="0" name=""/>
        <dsp:cNvSpPr/>
      </dsp:nvSpPr>
      <dsp:spPr>
        <a:xfrm>
          <a:off x="4631218" y="235067"/>
          <a:ext cx="591917" cy="59191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3D81F-0490-4E1D-A29A-A6DBBBF4B852}">
      <dsp:nvSpPr>
        <dsp:cNvPr id="0" name=""/>
        <dsp:cNvSpPr/>
      </dsp:nvSpPr>
      <dsp:spPr>
        <a:xfrm rot="16200000">
          <a:off x="6899573" y="2079652"/>
          <a:ext cx="3203798" cy="29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01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899573" y="2079652"/>
        <a:ext cx="3203798" cy="295958"/>
      </dsp:txXfrm>
    </dsp:sp>
    <dsp:sp modelId="{E8655F5F-950B-4274-9C7C-DB1D64E76E6F}">
      <dsp:nvSpPr>
        <dsp:cNvPr id="0" name=""/>
        <dsp:cNvSpPr/>
      </dsp:nvSpPr>
      <dsp:spPr>
        <a:xfrm>
          <a:off x="8132056" y="525085"/>
          <a:ext cx="3206034" cy="322189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61019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नक्</a:t>
          </a:r>
          <a:r>
            <a:rPr lang="ne-NP" sz="2400" kern="1200" dirty="0">
              <a:solidFill>
                <a:schemeClr val="tx1"/>
              </a:solidFill>
              <a:cs typeface="Kalimati" pitchFamily="2"/>
            </a:rPr>
            <a:t>सा</a:t>
          </a:r>
          <a:r>
            <a:rPr lang="hi-IN" sz="2400" kern="1200" dirty="0">
              <a:solidFill>
                <a:schemeClr val="tx1"/>
              </a:solidFill>
              <a:cs typeface="Kalimati" pitchFamily="2"/>
            </a:rPr>
            <a:t>मा आफू रहेको ठाउँ यकिन गरी जमिनको दुरी र दिशा हेरी नजिकका अन्य ठाउँ तथा विशेषताहरू पहिचान गर्ने ।</a:t>
          </a:r>
          <a:endParaRPr lang="en-US" sz="2400" kern="1200" dirty="0">
            <a:solidFill>
              <a:schemeClr val="tx1"/>
            </a:solidFill>
            <a:cs typeface="Kalimati" pitchFamily="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chemeClr val="tx1"/>
            </a:solidFill>
            <a:latin typeface="Preeti"/>
            <a:cs typeface="Kalimati" pitchFamily="2"/>
          </a:endParaRPr>
        </a:p>
      </dsp:txBody>
      <dsp:txXfrm>
        <a:off x="8132056" y="525085"/>
        <a:ext cx="3206034" cy="3221899"/>
      </dsp:txXfrm>
    </dsp:sp>
    <dsp:sp modelId="{8C30B3EA-F731-4A00-92A7-4C1B58C9738B}">
      <dsp:nvSpPr>
        <dsp:cNvPr id="0" name=""/>
        <dsp:cNvSpPr/>
      </dsp:nvSpPr>
      <dsp:spPr>
        <a:xfrm>
          <a:off x="8353493" y="235067"/>
          <a:ext cx="591917" cy="5919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sz="1200" b="1" dirty="0">
                <a:latin typeface="Ganesh" pitchFamily="2" charset="0"/>
                <a:cs typeface="Kalimati" pitchFamily="2"/>
              </a:rPr>
              <a:t>(क्रमशः)</a:t>
            </a:r>
            <a:r>
              <a:rPr lang="hi-IN" sz="1200" b="1" dirty="0">
                <a:latin typeface="Ganesh" pitchFamily="2" charset="0"/>
                <a:cs typeface="Kalimati" pitchFamily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0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2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2" y="2347917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38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62E67-0987-4CFA-A37F-AEFD8597568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e-NP"/>
              <a:t>गणक तालिम</a:t>
            </a:r>
            <a:r>
              <a:rPr lang="en-US"/>
              <a:t>-Day1/S1</a:t>
            </a:r>
          </a:p>
        </p:txBody>
      </p:sp>
    </p:spTree>
    <p:extLst>
      <p:ext uri="{BB962C8B-B14F-4D97-AF65-F5344CB8AC3E}">
        <p14:creationId xmlns:p14="http://schemas.microsoft.com/office/powerpoint/2010/main" val="29722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/>
        </p:nvSpPr>
        <p:spPr>
          <a:xfrm>
            <a:off x="1143001" y="26721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63270" y="4800602"/>
            <a:ext cx="927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800" dirty="0">
                <a:solidFill>
                  <a:srgbClr val="002060"/>
                </a:solidFill>
                <a:latin typeface="Preeti"/>
                <a:cs typeface="Kalimati" pitchFamily="2"/>
              </a:rPr>
              <a:t>गणना क्षेत्रको पहिचान तथा नक्सा </a:t>
            </a:r>
            <a:r>
              <a:rPr lang="ne-NP" sz="28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अध्ययन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1" y="412647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साँतौं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दिनको दोस्रो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D257FA3C-C9D0-4D91-954D-BF50B305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</a:t>
            </a:r>
            <a:r>
              <a:rPr lang="ne-NP" sz="36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को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मितिः बैशाख १,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२०७९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 smtClean="0">
                <a:solidFill>
                  <a:schemeClr val="tx2"/>
                </a:solidFill>
                <a:latin typeface="Preeti"/>
                <a:cs typeface="Kalimati" pitchFamily="2"/>
              </a:rPr>
              <a:t>.....जिल्ला</a:t>
            </a: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936" y="2623930"/>
          <a:ext cx="11657241" cy="410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0F7FFEC5-38A2-4407-8362-0E6C3324B76E}"/>
              </a:ext>
            </a:extLst>
          </p:cNvPr>
          <p:cNvSpPr txBox="1">
            <a:spLocks/>
          </p:cNvSpPr>
          <p:nvPr/>
        </p:nvSpPr>
        <p:spPr>
          <a:xfrm>
            <a:off x="152401" y="763741"/>
            <a:ext cx="11811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महत्वपूर्ण पक्ष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ः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नक्सा प्रयोग गर्दा स्थिति निर्धारण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35" y="1766724"/>
            <a:ext cx="11657241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ne-NP" sz="2400" dirty="0">
                <a:cs typeface="Kalimati" pitchFamily="2"/>
              </a:rPr>
              <a:t>नक्सा हेरेर आफु तत्काल रहेको स्थान वा कुनै चिनेको वस्तुको स्थान निर्धारण गर्नु नै स्थिति निर्धारण गर्नु हो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524000" y="912678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hi-IN" b="1" dirty="0">
                <a:latin typeface="Preeti"/>
                <a:ea typeface="Calibri"/>
                <a:cs typeface="Kalimati" pitchFamily="2"/>
              </a:rPr>
              <a:t>गणना</a:t>
            </a:r>
            <a:r>
              <a:rPr lang="en-US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b="1" dirty="0">
                <a:latin typeface="Preeti"/>
                <a:ea typeface="Calibri"/>
                <a:cs typeface="Kalimati" pitchFamily="2"/>
              </a:rPr>
              <a:t>क्षेत्र</a:t>
            </a:r>
            <a:endParaRPr lang="en-US" b="1" dirty="0">
              <a:ea typeface="Calibri"/>
              <a:cs typeface="Kalimati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50" y="1918503"/>
            <a:ext cx="70188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चारैतिर निश्चित सीमाना भएको र अनुमानित घरपरिवार संख्याको आधारमा बनाइएको </a:t>
            </a:r>
            <a:r>
              <a:rPr lang="hi-IN" sz="2400" dirty="0">
                <a:solidFill>
                  <a:srgbClr val="00B0F0"/>
                </a:solidFill>
                <a:latin typeface="Preeti" pitchFamily="2" charset="0"/>
                <a:cs typeface="Kalimati" pitchFamily="2"/>
              </a:rPr>
              <a:t>सानो भौगोलिक इकाईलाई </a:t>
            </a:r>
            <a:r>
              <a:rPr lang="en-US" sz="2400" dirty="0">
                <a:latin typeface="Preeti" pitchFamily="2" charset="0"/>
                <a:cs typeface="Kalimati" pitchFamily="2"/>
              </a:rPr>
              <a:t> 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गणना क्षेत्र भनिन्छ 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i-IN" sz="2400" dirty="0">
              <a:latin typeface="Preeti" pitchFamily="2" charset="0"/>
              <a:cs typeface="Kalimati" pitchFamily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गणनाको लागि तोकिएको समयमा सामान्यतया एक</a:t>
            </a:r>
            <a:r>
              <a:rPr lang="ne-NP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गणकले </a:t>
            </a:r>
            <a:r>
              <a:rPr lang="ne-NP" sz="2400" dirty="0">
                <a:latin typeface="Preeti" pitchFamily="2" charset="0"/>
                <a:cs typeface="Kalimati" pitchFamily="2"/>
              </a:rPr>
              <a:t>तीनवटा</a:t>
            </a:r>
            <a:r>
              <a:rPr lang="hi-IN" sz="2400" dirty="0">
                <a:latin typeface="Preeti" pitchFamily="2" charset="0"/>
                <a:cs typeface="Kalimati" pitchFamily="2"/>
              </a:rPr>
              <a:t> गणना क्षेत्रमा कार्य गर्दछन् । </a:t>
            </a:r>
            <a:endParaRPr lang="en-US" sz="2400" dirty="0">
              <a:latin typeface="Preeti" pitchFamily="2" charset="0"/>
              <a:cs typeface="Kalimati" pitchFamily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i-IN" sz="2400" dirty="0">
              <a:latin typeface="Preeti" pitchFamily="2" charset="0"/>
              <a:cs typeface="Kalimati" pitchFamily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ठूला घना वस्ती</a:t>
            </a:r>
            <a:r>
              <a:rPr lang="en-US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भएका वडाहरूलाई विभाजन गरी धेरै</a:t>
            </a:r>
            <a:r>
              <a:rPr lang="ne-NP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गणनाक्षेत्र बनाइएको छ ।</a:t>
            </a:r>
            <a:endParaRPr lang="en-US" sz="2400" dirty="0">
              <a:latin typeface="Preeti" pitchFamily="2" charset="0"/>
              <a:cs typeface="Kalimati" pitchFamily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i-IN" sz="2400" dirty="0">
              <a:latin typeface="Preeti" pitchFamily="2" charset="0"/>
              <a:cs typeface="Kalimati" pitchFamily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पातलो बस्ती भएका स्थानमा साविकको गा.वि.स. का वडा वा वडाहरूलाई जोडी गणनाक्षेत्र बनाइएको छ । </a:t>
            </a:r>
            <a:endParaRPr lang="en-US" sz="2400" dirty="0">
              <a:latin typeface="Preeti" pitchFamily="2" charset="0"/>
              <a:cs typeface="Kalimati" pitchFamily="2"/>
            </a:endParaRPr>
          </a:p>
        </p:txBody>
      </p:sp>
      <p:pic>
        <p:nvPicPr>
          <p:cNvPr id="4" name="Picture 3" descr="H:\CBS_Tutorial\PPT Templates\Downloads\City_map_with_labe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56" y="2651878"/>
            <a:ext cx="4975093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CBS_Tutorial\PPT Templates\Downloads\kisspng-computer-icons-map-clip-art-location-icon-5abd6125a02217.21787094152236061365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7" y="1076777"/>
            <a:ext cx="1311508" cy="12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0800000">
            <a:off x="497237" y="2933671"/>
            <a:ext cx="6191937" cy="3022810"/>
          </a:xfrm>
          <a:prstGeom prst="wedgeRectCallout">
            <a:avLst>
              <a:gd name="adj1" fmla="val -23559"/>
              <a:gd name="adj2" fmla="val 88063"/>
            </a:avLst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4639" y="104831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4000" b="1" dirty="0">
                <a:latin typeface="Preeti"/>
                <a:ea typeface="Calibri"/>
                <a:cs typeface="Kalimati" pitchFamily="2"/>
              </a:rPr>
              <a:t>ब्लक</a:t>
            </a:r>
            <a:endParaRPr lang="en-US" sz="4000" b="1" dirty="0">
              <a:ea typeface="Calibri"/>
              <a:cs typeface="Kalimati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519" y="3151229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ü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नगरपालिका वा बढी जनघनत्व भएका वडाभित्र निश्चित सीमाना छुट्याई बनाइएका साना साना क्षेत्रहरूलाई ब्लक भनिन्छ ।</a:t>
            </a:r>
          </a:p>
          <a:p>
            <a:pPr marL="509588" indent="-509588">
              <a:buFont typeface="Wingdings" pitchFamily="2" charset="2"/>
              <a:buChar char="ü"/>
            </a:pPr>
            <a:endParaRPr lang="hi-IN" sz="2400" dirty="0">
              <a:latin typeface="Preeti"/>
              <a:ea typeface="Calibri"/>
              <a:cs typeface="Kalimati" pitchFamily="2"/>
            </a:endParaRPr>
          </a:p>
          <a:p>
            <a:pPr marL="509588" indent="-509588">
              <a:buFont typeface="Wingdings" pitchFamily="2" charset="2"/>
              <a:buChar char="ü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केही नगरपालिकाहरुमा एक वा एक भन्दा बढी ब्लक मिलाइ एउटा गणनाक्षेत्र बनाइएको छ । </a:t>
            </a:r>
            <a:endParaRPr lang="en-US" sz="2400" dirty="0">
              <a:cs typeface="Kalimati" pitchFamily="2"/>
            </a:endParaRPr>
          </a:p>
        </p:txBody>
      </p:sp>
      <p:sp>
        <p:nvSpPr>
          <p:cNvPr id="7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57" y="839984"/>
            <a:ext cx="5215544" cy="55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970060"/>
            <a:ext cx="12192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राष्ट्रिय 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कृषि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 २०७८ मा प्रयोग गरिने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गणनाक्षेत्र</a:t>
            </a:r>
            <a:r>
              <a:rPr lang="en-US" sz="28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को बारेमा जानकारी</a:t>
            </a:r>
            <a:endParaRPr lang="en-US" sz="2800" b="1" dirty="0">
              <a:ea typeface="Calibri"/>
              <a:cs typeface="Kalimati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371" y="2274723"/>
            <a:ext cx="9619860" cy="84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endParaRPr lang="hi-IN" dirty="0">
              <a:latin typeface="Preeti"/>
              <a:ea typeface="Calibri"/>
              <a:cs typeface="Kalimati" pitchFamily="2"/>
            </a:endParaRPr>
          </a:p>
          <a:p>
            <a:pPr marR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endParaRPr lang="hi-IN" dirty="0">
              <a:latin typeface="Preeti"/>
              <a:ea typeface="Calibri"/>
              <a:cs typeface="Kalimati" pitchFamily="2"/>
            </a:endParaRPr>
          </a:p>
        </p:txBody>
      </p:sp>
      <p:sp>
        <p:nvSpPr>
          <p:cNvPr id="8" name="Slide Number Placeholder 19"/>
          <p:cNvSpPr txBox="1">
            <a:spLocks/>
          </p:cNvSpPr>
          <p:nvPr/>
        </p:nvSpPr>
        <p:spPr>
          <a:xfrm>
            <a:off x="9296400" y="63783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ED838-042F-4C7F-84D7-3ABF2393A23C}"/>
              </a:ext>
            </a:extLst>
          </p:cNvPr>
          <p:cNvSpPr txBox="1"/>
          <p:nvPr/>
        </p:nvSpPr>
        <p:spPr>
          <a:xfrm>
            <a:off x="244549" y="2179669"/>
            <a:ext cx="11795051" cy="392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कृषि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गणनाको स्थलगत कार्यमा प्रयोग गर्नको लागि केन्द्रीय तथ्याङ्क विभागले </a:t>
            </a:r>
            <a:r>
              <a:rPr lang="hi-IN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तीन प्रकारका नक्</a:t>
            </a:r>
            <a:r>
              <a:rPr lang="ne-NP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हरू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तयार पारेको छ ।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ब्लकसहित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गणनाक्षेत्र 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सा, </a:t>
            </a:r>
            <a:r>
              <a:rPr lang="hi-IN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 </a:t>
            </a:r>
            <a:endParaRPr lang="ne-NP" sz="2400" dirty="0">
              <a:solidFill>
                <a:srgbClr val="00B0F0"/>
              </a:solidFill>
              <a:latin typeface="Preeti"/>
              <a:ea typeface="Calibri"/>
              <a:cs typeface="Kalimati" pitchFamily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srgbClr val="00B0F0"/>
                </a:solidFill>
                <a:latin typeface="Preeti"/>
                <a:ea typeface="Calibri"/>
                <a:cs typeface="Kalimati" pitchFamily="2"/>
              </a:rPr>
              <a:t>ब्लकरहित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गणनाक्षेत्र 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फिल्डकार्यबाट गणनाक्षेत्र तयार गर्न नसकिएका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गाउँपालिकाहरू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र केहि नगर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पालिकाहरूको लागि साविक (पुरानो) गा.वि.स.का वडा सीमानालाई आधार मानी गणनाक्षेत्रको नक्शा तयार पारिएको छ ।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8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666" r="2603" b="2283"/>
          <a:stretch>
            <a:fillRect/>
          </a:stretch>
        </p:blipFill>
        <p:spPr bwMode="auto">
          <a:xfrm rot="5400000">
            <a:off x="4348719" y="-1010082"/>
            <a:ext cx="5816007" cy="926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177999" y="2432265"/>
            <a:ext cx="2180529" cy="2224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ब्लकसहितको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क्षेत्रको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510936" y="644894"/>
            <a:ext cx="0" cy="621310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2291" y="2734917"/>
            <a:ext cx="2412557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क्षेत्रको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ne-NP" sz="2800" b="1" dirty="0">
                <a:latin typeface="Preeti"/>
                <a:ea typeface="Calibri"/>
                <a:cs typeface="Kalimati" pitchFamily="2"/>
              </a:rPr>
              <a:t>(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ब्लकरहितको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)</a:t>
            </a:r>
            <a:endParaRPr lang="en-US" sz="2800" b="1" dirty="0">
              <a:ea typeface="Calibri"/>
              <a:cs typeface="Kalimati" pitchFamily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98674" y="644894"/>
            <a:ext cx="0" cy="621310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026" name="Picture 2" descr="Dhulikhel_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50" y="692572"/>
            <a:ext cx="8566563" cy="60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" y="1874473"/>
            <a:ext cx="2755884" cy="39308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गाउँपालिकाको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लागि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क्षेत्रको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 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ne-NP" sz="2800" b="1" dirty="0">
                <a:latin typeface="Preeti"/>
                <a:ea typeface="Calibri"/>
                <a:cs typeface="Kalimati" pitchFamily="2"/>
              </a:rPr>
              <a:t>(साविकको 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ne-NP" sz="2800" b="1" dirty="0">
                <a:latin typeface="Preeti"/>
                <a:ea typeface="Calibri"/>
                <a:cs typeface="Kalimati" pitchFamily="2"/>
              </a:rPr>
              <a:t>गा.वि.स. अनुसार)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/>
            </a:r>
            <a:br>
              <a:rPr lang="hi-IN" sz="2800" b="1" dirty="0">
                <a:latin typeface="Preeti"/>
                <a:ea typeface="Calibri"/>
                <a:cs typeface="Kalimati" pitchFamily="2"/>
              </a:rPr>
            </a:br>
            <a:endParaRPr lang="en-US" sz="2800" b="1" dirty="0">
              <a:ea typeface="Calibri"/>
              <a:cs typeface="Kalimati" pitchFamily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55888" y="644894"/>
            <a:ext cx="0" cy="621310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/>
          <p:cNvSpPr txBox="1">
            <a:spLocks/>
          </p:cNvSpPr>
          <p:nvPr/>
        </p:nvSpPr>
        <p:spPr>
          <a:xfrm>
            <a:off x="9434625" y="651510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9" y="761854"/>
            <a:ext cx="8535643" cy="60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23673" y="2561062"/>
            <a:ext cx="2160240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गाउँपालिकाको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लागि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क्षेत्रको </a:t>
            </a:r>
            <a:endParaRPr lang="en-US" sz="2800" b="1" dirty="0">
              <a:latin typeface="Preeti"/>
              <a:ea typeface="Calibri"/>
              <a:cs typeface="Kalimati" pitchFamily="2"/>
            </a:endParaRP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/>
            </a:r>
            <a:br>
              <a:rPr lang="hi-IN" sz="2800" b="1" dirty="0">
                <a:latin typeface="Preeti"/>
                <a:ea typeface="Calibri"/>
                <a:cs typeface="Kalimati" pitchFamily="2"/>
              </a:rPr>
            </a:br>
            <a:endParaRPr lang="en-US" sz="2800" b="1" dirty="0">
              <a:ea typeface="Calibri"/>
              <a:cs typeface="Kalimati" pitchFamily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00714" y="644894"/>
            <a:ext cx="0" cy="621310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/>
          <p:cNvSpPr txBox="1">
            <a:spLocks/>
          </p:cNvSpPr>
          <p:nvPr/>
        </p:nvSpPr>
        <p:spPr>
          <a:xfrm>
            <a:off x="9477156" y="64513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840B2E4-A264-431E-ABDE-38E3BCDA5876}" type="slidenum">
              <a:rPr lang="en-US" smtClean="0">
                <a:latin typeface="Fontasy Himali" panose="04020500000000000000" pitchFamily="82" charset="0"/>
              </a:rPr>
              <a:pPr algn="r"/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01" y="712267"/>
            <a:ext cx="8606143" cy="60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524000" y="1027530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hi-IN" sz="2800" b="1" dirty="0">
                <a:latin typeface="Preeti"/>
                <a:ea typeface="Calibri"/>
                <a:cs typeface="Kalimati" pitchFamily="2"/>
              </a:rPr>
              <a:t>गणना क्षेत्र नक्</a:t>
            </a:r>
            <a:r>
              <a:rPr lang="ne-NP" sz="2800" b="1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800" b="1" dirty="0">
                <a:latin typeface="Preeti"/>
                <a:ea typeface="Calibri"/>
                <a:cs typeface="Kalimati" pitchFamily="2"/>
              </a:rPr>
              <a:t> प्रयोग गर्ने तरिका</a:t>
            </a:r>
            <a:endParaRPr lang="en-US" sz="2800" b="1" dirty="0">
              <a:ea typeface="Calibri"/>
              <a:cs typeface="Kalimat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221" y="2070890"/>
            <a:ext cx="1193681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सर्वप्रथम आफूले (गणक वा सुपरिवेक्षक) स्थलगत कार्य गर्ने स्थान वा गणनाक्षेत्र पहिचान गरी उक्त ठाउँमा पुग्नुपर्दछ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आफू रहेको ठाउँबाट पूर्व, पश्चिम, उत्तर तथा दक्षिण दिशाहरू कता पर्छ यकि</a:t>
            </a:r>
            <a:r>
              <a:rPr lang="ne-NP" sz="2400" dirty="0">
                <a:cs typeface="Kalimati" pitchFamily="2"/>
              </a:rPr>
              <a:t>न </a:t>
            </a:r>
            <a:r>
              <a:rPr lang="hi-IN" sz="2400" dirty="0">
                <a:cs typeface="Kalimati" pitchFamily="2"/>
              </a:rPr>
              <a:t>गर्नुपर्दछ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गणनाक्षेत्र नक्</a:t>
            </a:r>
            <a:r>
              <a:rPr lang="ne-NP" sz="2400" dirty="0">
                <a:cs typeface="Kalimati" pitchFamily="2"/>
              </a:rPr>
              <a:t>सा</a:t>
            </a:r>
            <a:r>
              <a:rPr lang="hi-IN" sz="2400" dirty="0">
                <a:cs typeface="Kalimati" pitchFamily="2"/>
              </a:rPr>
              <a:t>मा देखाइएका विभिन्न फिचरहरू संकेत हेरेर पत्ता लगाई आफ्नो स्थिति निर्धारण गर्नुपर्दछ ।</a:t>
            </a:r>
            <a:endParaRPr lang="en-US" sz="2400" dirty="0">
              <a:cs typeface="Kalimati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गणनाक्षेत्र नक्</a:t>
            </a:r>
            <a:r>
              <a:rPr lang="ne-NP" sz="2400" dirty="0">
                <a:cs typeface="Kalimati" pitchFamily="2"/>
              </a:rPr>
              <a:t>सा</a:t>
            </a:r>
            <a:r>
              <a:rPr lang="hi-IN" sz="2400" dirty="0">
                <a:cs typeface="Kalimati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itchFamily="2"/>
              </a:rPr>
              <a:t>कतिवटा ब्लक </a:t>
            </a:r>
            <a:r>
              <a:rPr lang="hi-IN" sz="2400" dirty="0">
                <a:cs typeface="Kalimati" pitchFamily="2"/>
              </a:rPr>
              <a:t>मिलेर बनेको छ यकिन गर्नुपर्दछ ।</a:t>
            </a:r>
            <a:endParaRPr lang="ne-NP" sz="2400" dirty="0">
              <a:cs typeface="Kalimati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तथ्या</a:t>
            </a:r>
            <a:r>
              <a:rPr lang="ne-NP" sz="2400" dirty="0">
                <a:cs typeface="Kalimati" pitchFamily="2"/>
              </a:rPr>
              <a:t>ङ्क</a:t>
            </a:r>
            <a:r>
              <a:rPr lang="hi-IN" sz="2400" dirty="0">
                <a:cs typeface="Kalimati" pitchFamily="2"/>
              </a:rPr>
              <a:t> विभागले उपलब्ध गराएको गणनाक्षेत्र नक्</a:t>
            </a:r>
            <a:r>
              <a:rPr lang="ne-NP" sz="2400" dirty="0">
                <a:cs typeface="Kalimati" pitchFamily="2"/>
              </a:rPr>
              <a:t>सा</a:t>
            </a:r>
            <a:r>
              <a:rPr lang="hi-IN" sz="2400" dirty="0">
                <a:cs typeface="Kalimati" pitchFamily="2"/>
              </a:rPr>
              <a:t> (विशेष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गरी गाउँपालिका) मा केही फरक पाएमा स्थानीय जानकार व्यक्तिसँग सम्पर्क राखी गणनाक्षेत्र यकिन 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गर्नुपर्दछ ।</a:t>
            </a:r>
          </a:p>
        </p:txBody>
      </p:sp>
      <p:sp>
        <p:nvSpPr>
          <p:cNvPr id="5" name="Slide Number Placeholder 19"/>
          <p:cNvSpPr txBox="1">
            <a:spLocks/>
          </p:cNvSpPr>
          <p:nvPr/>
        </p:nvSpPr>
        <p:spPr>
          <a:xfrm>
            <a:off x="9477154" y="65115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4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5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19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5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4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31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2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3733BA-3936-48FA-B117-6811112751CB}"/>
              </a:ext>
            </a:extLst>
          </p:cNvPr>
          <p:cNvSpPr txBox="1"/>
          <p:nvPr/>
        </p:nvSpPr>
        <p:spPr>
          <a:xfrm>
            <a:off x="356104" y="4329246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</a:t>
            </a:r>
            <a:r>
              <a:rPr lang="ne-NP" sz="2400" dirty="0" smtClean="0">
                <a:solidFill>
                  <a:srgbClr val="002060"/>
                </a:solidFill>
                <a:cs typeface="Kalimati" pitchFamily="2"/>
              </a:rPr>
              <a:t>पुस्तिका</a:t>
            </a:r>
            <a:endParaRPr lang="ne-NP" sz="2400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C11A3-BB78-4619-B0F4-36F26C913B92}"/>
              </a:ext>
            </a:extLst>
          </p:cNvPr>
          <p:cNvSpPr txBox="1"/>
          <p:nvPr/>
        </p:nvSpPr>
        <p:spPr>
          <a:xfrm>
            <a:off x="356104" y="1676400"/>
            <a:ext cx="4977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क्षेत्रको पहिचान,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नक्सा </a:t>
            </a:r>
            <a:r>
              <a:rPr lang="ne-NP" sz="2400" dirty="0" smtClean="0">
                <a:cs typeface="Kalimati" pitchFamily="2"/>
              </a:rPr>
              <a:t>अध्यायन,</a:t>
            </a:r>
            <a:endParaRPr lang="ne-NP" sz="2400" dirty="0">
              <a:cs typeface="Kalimati" pitchFamily="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81BFE87-50A0-4064-BAE4-0BC00C0D35AD}"/>
              </a:ext>
            </a:extLst>
          </p:cNvPr>
          <p:cNvGrpSpPr/>
          <p:nvPr/>
        </p:nvGrpSpPr>
        <p:grpSpPr>
          <a:xfrm>
            <a:off x="9296400" y="1430111"/>
            <a:ext cx="2519142" cy="5275489"/>
            <a:chOff x="10527347" y="1125311"/>
            <a:chExt cx="1447165" cy="3980089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967EBB8-2A7A-4271-982D-9B8AE9AC0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44E3302-ADDE-43D5-85E7-76749B166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383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16" y="1775171"/>
            <a:ext cx="11810302" cy="249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प्रश्न १ नक्सा अभिमुखिकरण भनेको के हो ?</a:t>
            </a:r>
            <a:endParaRPr lang="en-US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प्रश्न २ स्थिति निर्धारण के लाई भनिन्छ ?</a:t>
            </a:r>
            <a:endParaRPr lang="en-US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प्रश्न ३ गणनाक्षेत्र नक्सा भनेको के हो 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प्रश्न ४ राष्ट्रिय कृषिगणना २०७८ का लागि कति प्रकारका गणनाक्षेत्र नक्सा तयार गरिएको छ ?</a:t>
            </a:r>
            <a:endParaRPr lang="en-US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564681" y="6489361"/>
            <a:ext cx="683437" cy="379272"/>
          </a:xfrm>
        </p:spPr>
        <p:txBody>
          <a:bodyPr/>
          <a:lstStyle/>
          <a:p>
            <a:pPr algn="r"/>
            <a:fld id="{2840B2E4-A264-431E-ABDE-38E3BCDA5876}" type="slidenum">
              <a:rPr lang="en-US" sz="1800">
                <a:latin typeface="Fontasy Himali" panose="04020500000000000000" pitchFamily="82" charset="0"/>
              </a:rPr>
              <a:pPr algn="r"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FD0C32-7750-4116-8DA0-A23E3B6013F3}"/>
              </a:ext>
            </a:extLst>
          </p:cNvPr>
          <p:cNvSpPr/>
          <p:nvPr/>
        </p:nvSpPr>
        <p:spPr>
          <a:xfrm>
            <a:off x="-147782" y="924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पुनरावलोकनका लागि प्रश्न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27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2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</a:t>
            </a: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तथा निष्कर्ष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C11A3-BB78-4619-B0F4-36F26C913B92}"/>
              </a:ext>
            </a:extLst>
          </p:cNvPr>
          <p:cNvSpPr txBox="1"/>
          <p:nvPr/>
        </p:nvSpPr>
        <p:spPr>
          <a:xfrm>
            <a:off x="1447800" y="1757283"/>
            <a:ext cx="4977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क्षेत्रको पहिचान,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नक्सा </a:t>
            </a:r>
            <a:r>
              <a:rPr lang="ne-NP" sz="2400" dirty="0" smtClean="0">
                <a:cs typeface="Kalimati" pitchFamily="2"/>
              </a:rPr>
              <a:t>अध्यायन,</a:t>
            </a:r>
            <a:endParaRPr lang="ne-NP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फिल्ड टेष्ट</a:t>
            </a:r>
            <a:r>
              <a:rPr lang="ne-NP" sz="2400" dirty="0" smtClean="0">
                <a:cs typeface="Kalimati" pitchFamily="2"/>
              </a:rPr>
              <a:t>का </a:t>
            </a:r>
            <a:r>
              <a:rPr lang="ne-NP" sz="2400" dirty="0">
                <a:cs typeface="Kalimati" pitchFamily="2"/>
              </a:rPr>
              <a:t>लागि मार्गदर्शन</a:t>
            </a:r>
          </a:p>
        </p:txBody>
      </p:sp>
    </p:spTree>
    <p:extLst>
      <p:ext uri="{BB962C8B-B14F-4D97-AF65-F5344CB8AC3E}">
        <p14:creationId xmlns:p14="http://schemas.microsoft.com/office/powerpoint/2010/main" val="21040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430001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ne-NP" sz="4800" dirty="0">
              <a:solidFill>
                <a:srgbClr val="000099"/>
              </a:solidFill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4800" dirty="0">
              <a:solidFill>
                <a:srgbClr val="000099"/>
              </a:solidFill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e-NP" sz="4800" dirty="0">
                <a:solidFill>
                  <a:srgbClr val="000099"/>
                </a:solidFill>
                <a:cs typeface="Kalimati" pitchFamily="2"/>
              </a:rPr>
              <a:t>धन्यवाद !</a:t>
            </a:r>
            <a:endParaRPr lang="ne-NP" sz="16600" dirty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886178"/>
            <a:ext cx="11416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विस्तृत जानकारीका लागि गणना पुस्तिकाको पेज </a:t>
            </a:r>
            <a:r>
              <a:rPr lang="ne-NP" sz="2400" b="1" dirty="0" smtClean="0">
                <a:solidFill>
                  <a:srgbClr val="4708C4"/>
                </a:solidFill>
                <a:cs typeface="Kalimati" pitchFamily="2"/>
              </a:rPr>
              <a:t>१०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१</a:t>
            </a:r>
            <a:r>
              <a:rPr lang="ne-NP" sz="2400" b="1" dirty="0" smtClean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देखि </a:t>
            </a:r>
            <a:r>
              <a:rPr lang="ne-NP" sz="2400" b="1" dirty="0" smtClean="0">
                <a:solidFill>
                  <a:srgbClr val="4708C4"/>
                </a:solidFill>
                <a:cs typeface="Kalimati" pitchFamily="2"/>
              </a:rPr>
              <a:t>१०४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सम्म अध्ययन गर्नुहोस् ।</a:t>
            </a:r>
          </a:p>
          <a:p>
            <a:pPr algn="ctr"/>
            <a:endParaRPr lang="ne-NP" sz="2400" b="1" dirty="0">
              <a:solidFill>
                <a:srgbClr val="4708C4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838200"/>
            <a:ext cx="1004697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नक्सा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प्रयोग गर्ने तरिका र व्यवस्थापन</a:t>
            </a:r>
            <a:endParaRPr lang="ko-KR" altLang="en-US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8110" y="2475240"/>
            <a:ext cx="10351770" cy="3891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i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नक्</a:t>
            </a:r>
            <a:r>
              <a:rPr lang="ne-N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सा</a:t>
            </a:r>
            <a:r>
              <a:rPr lang="hi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 सम्बन्धी सामान्य जानकारी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सानो आकारमा निकालिएको पृथ्वीको कुनै पनि क्षेत्रको भू–आकृतिलाई नक्</a:t>
            </a:r>
            <a:r>
              <a:rPr lang="ne-N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सा</a:t>
            </a: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 भनिन्छ 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algn="l"/>
            <a:endParaRPr lang="hi-IN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नक्</a:t>
            </a:r>
            <a:r>
              <a:rPr lang="ne-N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सा</a:t>
            </a: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लाई निम्न रुपमा पनि बुझ्न सकिन्छः</a:t>
            </a:r>
            <a:endParaRPr lang="ne-NP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marL="682625" indent="-342900" algn="l">
              <a:buFont typeface="Wingdings" panose="05000000000000000000" pitchFamily="2" charset="2"/>
              <a:buChar char="ü"/>
              <a:tabLst>
                <a:tab pos="169863" algn="l"/>
              </a:tabLst>
            </a:pP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भौगोलिक सूचनालाई दृश्यात्मक रुपमा सजिलै बुझ्न सकिने साधन 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marL="682625" indent="-342900" algn="l">
              <a:buFont typeface="Wingdings" panose="05000000000000000000" pitchFamily="2" charset="2"/>
              <a:buChar char="ü"/>
              <a:tabLst>
                <a:tab pos="169863" algn="l"/>
              </a:tabLs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  <a:p>
            <a:pPr marL="682625" indent="-342900" algn="l">
              <a:buFont typeface="Wingdings" panose="05000000000000000000" pitchFamily="2" charset="2"/>
              <a:buChar char="ü"/>
            </a:pP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पृथ्वीको सतहको कुनै भागको सानो तथा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  </a:t>
            </a:r>
            <a:r>
              <a:rPr lang="hi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rPr>
              <a:t>सरल प्रतिनिधित्व गर्ने सहज साधन 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</p:txBody>
      </p:sp>
      <p:pic>
        <p:nvPicPr>
          <p:cNvPr id="6" name="Picture 2" descr="H:\CBS_Tutorial\PPT Templates\Downloads\Village map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7372"/>
          <a:stretch/>
        </p:blipFill>
        <p:spPr bwMode="auto">
          <a:xfrm>
            <a:off x="9491247" y="677399"/>
            <a:ext cx="2548353" cy="241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9"/>
          <p:cNvSpPr txBox="1">
            <a:spLocks/>
          </p:cNvSpPr>
          <p:nvPr/>
        </p:nvSpPr>
        <p:spPr>
          <a:xfrm>
            <a:off x="9445260" y="64725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745556" y="833763"/>
            <a:ext cx="6588224" cy="5378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प्रयोग गर्नुअगाडि जान्नुपर्ने कुराहरू 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798" y="1824687"/>
            <a:ext cx="10064696" cy="461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sz="2400" b="1" dirty="0">
                <a:solidFill>
                  <a:srgbClr val="000000"/>
                </a:solidFill>
                <a:latin typeface="Preeti"/>
                <a:ea typeface="Calibri"/>
                <a:cs typeface="Kalimati" panose="00000400000000000000" pitchFamily="2"/>
              </a:rPr>
              <a:t>नक्सा हेर्नको लागि नक्साको स्केल बारे स्पष्ट जानकारी हुनुपर्छ ।</a:t>
            </a:r>
            <a:endParaRPr lang="hi-IN" sz="1800" b="1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27638"/>
            <a:ext cx="65414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उदाहरणको लागि तल देखाइएको स्केलबारमा एक एकाई बराबर जमिनमा ५० मिटर दुरी हुन्छ ।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91936" r="88954" b="3763"/>
          <a:stretch>
            <a:fillRect/>
          </a:stretch>
        </p:blipFill>
        <p:spPr bwMode="auto">
          <a:xfrm>
            <a:off x="8253984" y="5638800"/>
            <a:ext cx="3861816" cy="668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 Diagonal Corner Rectangle 12"/>
          <p:cNvSpPr/>
          <p:nvPr/>
        </p:nvSpPr>
        <p:spPr>
          <a:xfrm>
            <a:off x="224213" y="5695052"/>
            <a:ext cx="6405187" cy="1086748"/>
          </a:xfrm>
          <a:prstGeom prst="round2Diag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9"/>
          <p:cNvSpPr txBox="1">
            <a:spLocks/>
          </p:cNvSpPr>
          <p:nvPr/>
        </p:nvSpPr>
        <p:spPr>
          <a:xfrm>
            <a:off x="9296400" y="63662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8711" y="2580144"/>
            <a:ext cx="1176191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hi-IN" sz="2400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मा देखाइएको दूरी जमिनमा त्यसको वास्तविक नाप भन्दा कति गुणा घटाइएको छ भनी देखाउने नापलाई 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को स्केल भन्दछन् ।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0" lvl="1"/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प्रयोगकर्तालाई सजिलोको निम्ति 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को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दूरी जमिनमा कति छ भन्ने थाहा पाउन स्केलबार दिइएको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छ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।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285750" lvl="1"/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को कुनै दुई बिन्दुबीचको दूरी अनुमान गर्न स्केलबारको प्रयोग गर्न सकिन्छ ।</a:t>
            </a:r>
          </a:p>
        </p:txBody>
      </p:sp>
    </p:spTree>
    <p:extLst>
      <p:ext uri="{BB962C8B-B14F-4D97-AF65-F5344CB8AC3E}">
        <p14:creationId xmlns:p14="http://schemas.microsoft.com/office/powerpoint/2010/main" val="20411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ular Callout 25"/>
          <p:cNvSpPr/>
          <p:nvPr/>
        </p:nvSpPr>
        <p:spPr>
          <a:xfrm>
            <a:off x="5494833" y="5778857"/>
            <a:ext cx="1963823" cy="700950"/>
          </a:xfrm>
          <a:prstGeom prst="wedgeRoundRectCallout">
            <a:avLst>
              <a:gd name="adj1" fmla="val 58877"/>
              <a:gd name="adj2" fmla="val 9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 txBox="1">
            <a:spLocks/>
          </p:cNvSpPr>
          <p:nvPr/>
        </p:nvSpPr>
        <p:spPr>
          <a:xfrm>
            <a:off x="109473" y="1177404"/>
            <a:ext cx="10064696" cy="461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i-IN" sz="1800" b="1" dirty="0">
              <a:solidFill>
                <a:schemeClr val="tx1">
                  <a:lumMod val="95000"/>
                  <a:lumOff val="5000"/>
                </a:schemeClr>
              </a:solidFill>
              <a:latin typeface="Preeti" pitchFamily="2" charset="0"/>
              <a:cs typeface="Kalimati" pitchFamily="2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681363"/>
            <a:ext cx="12115800" cy="5378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गणनाक्षेत्र नक्सामा स्केल बारको उपयोग</a:t>
            </a:r>
            <a:endParaRPr lang="hi-IN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5000" y="5921713"/>
            <a:ext cx="1814577" cy="733425"/>
            <a:chOff x="-31853" y="4486274"/>
            <a:chExt cx="1814577" cy="733425"/>
          </a:xfrm>
        </p:grpSpPr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-31853" y="4486274"/>
              <a:ext cx="1814577" cy="7334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e-NP" sz="1800" b="1" dirty="0">
                  <a:solidFill>
                    <a:srgbClr val="000000"/>
                  </a:solidFill>
                  <a:latin typeface="Preeti"/>
                  <a:cs typeface="Kalimati" panose="00000400000000000000" pitchFamily="2"/>
                </a:rPr>
                <a:t>          </a:t>
              </a:r>
              <a:r>
                <a:rPr lang="ne-NP" sz="1400" b="1" dirty="0">
                  <a:solidFill>
                    <a:srgbClr val="000000"/>
                  </a:solidFill>
                  <a:latin typeface="Preeti"/>
                  <a:cs typeface="Kalimati" panose="00000400000000000000" pitchFamily="2"/>
                </a:rPr>
                <a:t>मिटर</a:t>
              </a:r>
            </a:p>
            <a:p>
              <a:pPr marL="0" indent="0">
                <a:buNone/>
              </a:pPr>
              <a:r>
                <a:rPr lang="ne-NP" sz="1400" b="1" dirty="0">
                  <a:solidFill>
                    <a:srgbClr val="000000"/>
                  </a:solidFill>
                  <a:latin typeface="Preeti"/>
                  <a:cs typeface="Kalimati" panose="00000400000000000000" pitchFamily="2"/>
                </a:rPr>
                <a:t>०   २५०   ५००</a:t>
              </a:r>
              <a:endParaRPr lang="hi-I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itchFamily="2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31853" y="4615329"/>
              <a:ext cx="962026" cy="47625"/>
              <a:chOff x="6465502" y="6324600"/>
              <a:chExt cx="962026" cy="4762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465502" y="6324600"/>
                <a:ext cx="504826" cy="476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22702" y="6324600"/>
                <a:ext cx="504826" cy="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09472" y="1524000"/>
            <a:ext cx="7456943" cy="529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दिईएको गणनाक्षेत्र नक्सामा हामीलाई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A 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देखि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B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 सम्मको दुरी अनुमान गर्नु छ भनेः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पहिला हामीले स्केलबारको लम्बाई बराबरको सिन्का भाँचेर लिनु पर्दछ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 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ne-NP" sz="900" dirty="0">
              <a:solidFill>
                <a:schemeClr val="tx1">
                  <a:lumMod val="95000"/>
                  <a:lumOff val="5000"/>
                </a:schemeClr>
              </a:solidFill>
              <a:cs typeface="Kalimati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नक्सामा सिन्काको यो लम्बाई बराबरको दुरी भनेको जमीनको ५०० मिटर हुन्छ ।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अब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A 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देखि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B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 त्यो सिन्काले नापी दुरी अनुमान गर्न सकिन्छ ।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यहाँ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A 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देखि बिन्दु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B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 सम्मको दुरीमा दुई वटा पुरा सिन्का र एउट आधा सिन्का छ भने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, </a:t>
            </a: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अनुमानित दुरी</a:t>
            </a:r>
          </a:p>
          <a:p>
            <a:pPr>
              <a:lnSpc>
                <a:spcPct val="150000"/>
              </a:lnSpc>
            </a:pPr>
            <a:r>
              <a:rPr lang="ne-NP" sz="2000" dirty="0">
                <a:solidFill>
                  <a:schemeClr val="tx1">
                    <a:lumMod val="95000"/>
                    <a:lumOff val="5000"/>
                  </a:schemeClr>
                </a:solidFill>
                <a:cs typeface="Kalimati" pitchFamily="2"/>
              </a:rPr>
              <a:t>   </a:t>
            </a:r>
            <a:r>
              <a:rPr lang="ne-NP" sz="2000" dirty="0">
                <a:solidFill>
                  <a:srgbClr val="00B0F0"/>
                </a:solidFill>
                <a:cs typeface="Kalimati" pitchFamily="2"/>
              </a:rPr>
              <a:t>५००</a:t>
            </a:r>
            <a:r>
              <a:rPr lang="en-US" sz="2000" dirty="0">
                <a:solidFill>
                  <a:srgbClr val="00B0F0"/>
                </a:solidFill>
                <a:cs typeface="Kalimati" pitchFamily="2"/>
              </a:rPr>
              <a:t>+</a:t>
            </a:r>
            <a:r>
              <a:rPr lang="ne-NP" sz="2000" dirty="0">
                <a:solidFill>
                  <a:srgbClr val="00B0F0"/>
                </a:solidFill>
                <a:cs typeface="Kalimati" pitchFamily="2"/>
              </a:rPr>
              <a:t>५००</a:t>
            </a:r>
            <a:r>
              <a:rPr lang="en-US" sz="2000" dirty="0">
                <a:solidFill>
                  <a:srgbClr val="00B0F0"/>
                </a:solidFill>
                <a:cs typeface="Kalimati" pitchFamily="2"/>
              </a:rPr>
              <a:t>+</a:t>
            </a:r>
            <a:r>
              <a:rPr lang="ne-NP" sz="2000" dirty="0">
                <a:solidFill>
                  <a:srgbClr val="00B0F0"/>
                </a:solidFill>
                <a:cs typeface="Kalimati" pitchFamily="2"/>
              </a:rPr>
              <a:t>२५०</a:t>
            </a:r>
            <a:r>
              <a:rPr lang="en-US" sz="2000" dirty="0">
                <a:solidFill>
                  <a:srgbClr val="00B0F0"/>
                </a:solidFill>
                <a:cs typeface="Kalimati" pitchFamily="2"/>
              </a:rPr>
              <a:t>= </a:t>
            </a:r>
            <a:r>
              <a:rPr lang="ne-NP" sz="2000" dirty="0">
                <a:solidFill>
                  <a:srgbClr val="00B0F0"/>
                </a:solidFill>
                <a:cs typeface="Kalimati" pitchFamily="2"/>
              </a:rPr>
              <a:t>१२५० मिटर हुन्छ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Kalimati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54430" y="5802424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33665" y="3383390"/>
            <a:ext cx="1009652" cy="47625"/>
            <a:chOff x="6848474" y="6324600"/>
            <a:chExt cx="1009652" cy="47625"/>
          </a:xfrm>
        </p:grpSpPr>
        <p:sp>
          <p:nvSpPr>
            <p:cNvPr id="32" name="Rectangle 31"/>
            <p:cNvSpPr/>
            <p:nvPr/>
          </p:nvSpPr>
          <p:spPr>
            <a:xfrm>
              <a:off x="6848474" y="6324600"/>
              <a:ext cx="504826" cy="476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53300" y="6324600"/>
              <a:ext cx="504826" cy="47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56341" y="3359577"/>
            <a:ext cx="1019175" cy="9525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19">
            <a:extLst>
              <a:ext uri="{FF2B5EF4-FFF2-40B4-BE49-F238E27FC236}">
                <a16:creationId xmlns="" xmlns:a16="http://schemas.microsoft.com/office/drawing/2014/main" id="{E78B35B2-B12B-470F-A353-9B98DAB7B505}"/>
              </a:ext>
            </a:extLst>
          </p:cNvPr>
          <p:cNvSpPr txBox="1">
            <a:spLocks/>
          </p:cNvSpPr>
          <p:nvPr/>
        </p:nvSpPr>
        <p:spPr>
          <a:xfrm>
            <a:off x="9445260" y="64725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118577C-D1B9-40C4-B09A-C9ADA5CB4724}"/>
              </a:ext>
            </a:extLst>
          </p:cNvPr>
          <p:cNvGrpSpPr/>
          <p:nvPr/>
        </p:nvGrpSpPr>
        <p:grpSpPr>
          <a:xfrm>
            <a:off x="7667582" y="1513233"/>
            <a:ext cx="4520878" cy="4887716"/>
            <a:chOff x="7667582" y="1513233"/>
            <a:chExt cx="4520878" cy="4887716"/>
          </a:xfrm>
        </p:grpSpPr>
        <p:grpSp>
          <p:nvGrpSpPr>
            <p:cNvPr id="5" name="Group 4"/>
            <p:cNvGrpSpPr/>
            <p:nvPr/>
          </p:nvGrpSpPr>
          <p:grpSpPr>
            <a:xfrm>
              <a:off x="7667582" y="1513233"/>
              <a:ext cx="4520878" cy="4887716"/>
              <a:chOff x="6989530" y="1496915"/>
              <a:chExt cx="4981861" cy="509693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9530" y="1496915"/>
                <a:ext cx="4981861" cy="5096938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 rot="911115">
                <a:off x="9298262" y="6017403"/>
                <a:ext cx="1019175" cy="95250"/>
              </a:xfrm>
              <a:prstGeom prst="rect">
                <a:avLst/>
              </a:prstGeom>
              <a:pattFill prst="pct25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911115">
                <a:off x="7326000" y="5490210"/>
                <a:ext cx="1019175" cy="95250"/>
              </a:xfrm>
              <a:prstGeom prst="rect">
                <a:avLst/>
              </a:prstGeom>
              <a:pattFill prst="pct25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911115">
                <a:off x="8312131" y="5749053"/>
                <a:ext cx="1019175" cy="95250"/>
              </a:xfrm>
              <a:prstGeom prst="rect">
                <a:avLst/>
              </a:prstGeom>
              <a:pattFill prst="pct25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45045" y="4706725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503552B-EFE2-4BBC-8120-92170D3BF609}"/>
                </a:ext>
              </a:extLst>
            </p:cNvPr>
            <p:cNvSpPr txBox="1"/>
            <p:nvPr/>
          </p:nvSpPr>
          <p:spPr>
            <a:xfrm>
              <a:off x="10420350" y="5334000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179674" y="933252"/>
            <a:ext cx="721043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प्रयोग गर्नु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अगाडि जान्नुपर्ने कुराहरू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977116" y="2189476"/>
          <a:ext cx="815736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H:\CBS_Tutorial\PPT Templates\Downloads\pngfuel.c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" y="2189476"/>
            <a:ext cx="2483768" cy="35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-101428" y="2612268"/>
            <a:ext cx="259228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i-IN" sz="2400" b="1" dirty="0">
                <a:solidFill>
                  <a:schemeClr val="bg1"/>
                </a:solidFill>
                <a:latin typeface="Preeti"/>
                <a:ea typeface="Calibri"/>
                <a:cs typeface="Kalimati" pitchFamily="2"/>
              </a:rPr>
              <a:t>संकेत चिन्ह</a:t>
            </a:r>
          </a:p>
        </p:txBody>
      </p:sp>
      <p:sp>
        <p:nvSpPr>
          <p:cNvPr id="7" name="Slide Number Placeholder 19"/>
          <p:cNvSpPr txBox="1">
            <a:spLocks/>
          </p:cNvSpPr>
          <p:nvPr/>
        </p:nvSpPr>
        <p:spPr>
          <a:xfrm>
            <a:off x="9431083" y="65057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CBS_Tutorial\PPT Templates\Downloads\pngfuel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" y="2150819"/>
            <a:ext cx="2483768" cy="35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5867" y="2552345"/>
            <a:ext cx="259228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i-IN" sz="2400" b="1" dirty="0">
                <a:solidFill>
                  <a:schemeClr val="bg1"/>
                </a:solidFill>
                <a:latin typeface="Preeti"/>
                <a:ea typeface="Calibri"/>
                <a:cs typeface="Kalimati" pitchFamily="2"/>
              </a:rPr>
              <a:t>संकेत चिन्ह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9131" y="1938062"/>
            <a:ext cx="80093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cs typeface="Kalimati" pitchFamily="2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32" y="4820667"/>
            <a:ext cx="2385145" cy="113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286000" y="838200"/>
            <a:ext cx="83040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प्रयोग गर्नु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अगाडि जान्नुपर्ने कुराहरू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sp>
        <p:nvSpPr>
          <p:cNvPr id="8" name="Slide Number Placeholder 19"/>
          <p:cNvSpPr txBox="1">
            <a:spLocks/>
          </p:cNvSpPr>
          <p:nvPr/>
        </p:nvSpPr>
        <p:spPr>
          <a:xfrm>
            <a:off x="9434627" y="647962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78156" y="2150819"/>
            <a:ext cx="9513844" cy="2259786"/>
            <a:chOff x="3812064" y="4869119"/>
            <a:chExt cx="8380454" cy="2259786"/>
          </a:xfrm>
        </p:grpSpPr>
        <p:sp>
          <p:nvSpPr>
            <p:cNvPr id="9" name="TextBox 8"/>
            <p:cNvSpPr txBox="1"/>
            <p:nvPr/>
          </p:nvSpPr>
          <p:spPr>
            <a:xfrm>
              <a:off x="3812064" y="4869119"/>
              <a:ext cx="8380454" cy="2259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कृषि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गणनाका लागि तयार गरिएको नक्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सा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मा जमिनमा भएका विभिन्न विशेषता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हरुला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ई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en-US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संकेत</a:t>
              </a:r>
              <a:r>
                <a:rPr lang="en-US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त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था चोकहरूलाई 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संकेत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प्रयोग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गर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ी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 नक्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सा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मा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नै विस्तृत रूपमा लेखिएको छ भने भौगोलिक सीमानालाई 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        </a:t>
              </a:r>
            </a:p>
            <a:p>
              <a:pPr algn="just">
                <a:lnSpc>
                  <a:spcPct val="150000"/>
                </a:lnSpc>
              </a:pP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  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संकेत चिन्ह</a:t>
              </a:r>
              <a:r>
                <a:rPr lang="en-US" sz="2400" dirty="0">
                  <a:latin typeface="Preeti"/>
                  <a:ea typeface="Calibri"/>
                  <a:cs typeface="Kalimati" pitchFamily="2"/>
                </a:rPr>
                <a:t> 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प्रयोग गर</a:t>
              </a:r>
              <a:r>
                <a:rPr lang="ne-NP" sz="2400" dirty="0">
                  <a:latin typeface="Preeti"/>
                  <a:ea typeface="Calibri"/>
                  <a:cs typeface="Kalimati" pitchFamily="2"/>
                </a:rPr>
                <a:t>ी</a:t>
              </a:r>
              <a:r>
                <a:rPr lang="hi-IN" sz="2400" dirty="0">
                  <a:latin typeface="Preeti"/>
                  <a:ea typeface="Calibri"/>
                  <a:cs typeface="Kalimati" pitchFamily="2"/>
                </a:rPr>
                <a:t> देखाईएको छ । जस्तै</a:t>
              </a:r>
              <a:r>
                <a:rPr lang="en-US" sz="2400" dirty="0">
                  <a:latin typeface="Preeti"/>
                  <a:ea typeface="Calibri"/>
                  <a:cs typeface="Kalimati" pitchFamily="2"/>
                </a:rPr>
                <a:t>M</a:t>
              </a:r>
              <a:endParaRPr lang="en-US" sz="2400" dirty="0">
                <a:cs typeface="Kalimati" pitchFamily="2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162" y="5629832"/>
              <a:ext cx="286458" cy="2564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9527" y="5642750"/>
              <a:ext cx="286458" cy="2291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1536" y="6740686"/>
              <a:ext cx="393031" cy="240632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3943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4428" y="763741"/>
            <a:ext cx="12117571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प्रयोग गर्नु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अगाडि जान्नुपर्ने कुराहरू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046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400" b="1" dirty="0">
                <a:cs typeface="Kalimati" pitchFamily="2"/>
              </a:rPr>
              <a:t>नक्</a:t>
            </a:r>
            <a:r>
              <a:rPr lang="ne-NP" sz="2400" b="1" dirty="0">
                <a:cs typeface="Kalimati" pitchFamily="2"/>
              </a:rPr>
              <a:t>सा</a:t>
            </a:r>
            <a:r>
              <a:rPr lang="hi-IN" sz="2400" b="1" dirty="0">
                <a:cs typeface="Kalimati" pitchFamily="2"/>
              </a:rPr>
              <a:t> कसरी हेर्ने, सही दिशा कसरी पहिल्याउने जस्ता विषयबारे</a:t>
            </a:r>
            <a:r>
              <a:rPr lang="en-US" sz="2400" b="1" dirty="0">
                <a:cs typeface="Kalimati" pitchFamily="2"/>
              </a:rPr>
              <a:t>  </a:t>
            </a:r>
            <a:r>
              <a:rPr lang="hi-IN" sz="2400" b="1" dirty="0">
                <a:cs typeface="Kalimati" pitchFamily="2"/>
              </a:rPr>
              <a:t>जानकारी </a:t>
            </a:r>
            <a:r>
              <a:rPr lang="en-US" sz="2400" b="1" dirty="0">
                <a:cs typeface="Kalimati" pitchFamily="2"/>
              </a:rPr>
              <a:t> </a:t>
            </a:r>
            <a:r>
              <a:rPr lang="hi-IN" sz="2400" b="1" dirty="0">
                <a:cs typeface="Kalimati" pitchFamily="2"/>
              </a:rPr>
              <a:t>ह</a:t>
            </a:r>
            <a:r>
              <a:rPr lang="ne-NP" sz="2400" b="1" dirty="0">
                <a:cs typeface="Kalimati" pitchFamily="2"/>
              </a:rPr>
              <a:t>ु</a:t>
            </a:r>
            <a:r>
              <a:rPr lang="hi-IN" sz="2400" b="1" dirty="0">
                <a:cs typeface="Kalimati" pitchFamily="2"/>
              </a:rPr>
              <a:t>नुपर्छ । </a:t>
            </a:r>
            <a:endParaRPr lang="en-US" sz="2400" b="1" dirty="0">
              <a:cs typeface="Kalimat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39508"/>
            <a:ext cx="8335926" cy="457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लाई अध्ययन गर्न सही दिशातर्फ फर्काउनु नै 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अभिमूखीकरण हो । </a:t>
            </a:r>
          </a:p>
          <a:p>
            <a:pPr marL="0"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hi-IN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को सिरान (माथि) तर्फ उत्तर, दायाँतर्फ पूर्व, पुछर (तल)</a:t>
            </a:r>
            <a:r>
              <a:rPr lang="en-US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तर्फ दक्षिण र बाँयातर्फ पश्चिम दिशा पर्दछ । </a:t>
            </a:r>
            <a:endParaRPr lang="en-US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hi-IN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प्रयोग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गर्दा त्यसलाई सुल्टो दिशामा (शीर्षकमा लेखिएका</a:t>
            </a:r>
            <a:r>
              <a:rPr lang="en-US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      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अक्षरहरू उत्तर दिशाबाट आफूतर्फ</a:t>
            </a:r>
            <a:r>
              <a:rPr lang="en-US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फर्कने गरी) फर्काएर राख्नुपर्दछ । </a:t>
            </a:r>
            <a:r>
              <a:rPr lang="en-US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endParaRPr lang="en-US" sz="1600" dirty="0">
              <a:cs typeface="Kalimati" pitchFamily="2"/>
            </a:endParaRPr>
          </a:p>
        </p:txBody>
      </p:sp>
      <p:sp>
        <p:nvSpPr>
          <p:cNvPr id="7" name="Slide Number Placeholder 19"/>
          <p:cNvSpPr txBox="1">
            <a:spLocks/>
          </p:cNvSpPr>
          <p:nvPr/>
        </p:nvSpPr>
        <p:spPr>
          <a:xfrm>
            <a:off x="9466523" y="647009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39" y="3399576"/>
            <a:ext cx="3672306" cy="18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28" y="1757872"/>
            <a:ext cx="7128921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endParaRPr lang="en-US" sz="2400" dirty="0">
              <a:cs typeface="Kalimati" pitchFamily="2"/>
            </a:endParaRPr>
          </a:p>
          <a:p>
            <a:pPr marL="457200" lvl="2" indent="-4572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अभिमुख भइसकेपछि 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मा देखाइएका विशेषताहरू र तिनीहरूको जमिनमा अवस्थितिको दिशा पहिचान गरी 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को </a:t>
            </a:r>
            <a:r>
              <a:rPr lang="en-US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प्रयोग गर्नुपर्दछ ।</a:t>
            </a:r>
            <a:endParaRPr lang="ne-NP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endParaRPr lang="ne-NP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नक्</a:t>
            </a:r>
            <a:r>
              <a:rPr lang="ne-NP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सा</a:t>
            </a:r>
            <a:r>
              <a:rPr lang="hi-IN" sz="2400" dirty="0">
                <a:solidFill>
                  <a:srgbClr val="000000"/>
                </a:solidFill>
                <a:latin typeface="Preeti"/>
                <a:ea typeface="Calibri"/>
                <a:cs typeface="Kalimati" pitchFamily="2"/>
              </a:rPr>
              <a:t>मा उत्तर दिशा देखाउने गरी तीर वा चारै दिशा देखिने संकेत चिन्ह प्रयोग गरिएको हुन्छ ।</a:t>
            </a:r>
            <a:endParaRPr lang="ne-NP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0" lvl="2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ne-NP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  <a:p>
            <a:pPr marL="457200" lvl="2" indent="-4572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endParaRPr lang="hi-IN" sz="2400" dirty="0">
              <a:solidFill>
                <a:srgbClr val="000000"/>
              </a:solidFill>
              <a:latin typeface="Preeti"/>
              <a:ea typeface="Calibri"/>
              <a:cs typeface="Kalimati" pitchFamily="2"/>
            </a:endParaRPr>
          </a:p>
        </p:txBody>
      </p:sp>
      <p:pic>
        <p:nvPicPr>
          <p:cNvPr id="5" name="Picture 3" descr="H:\CBS_Tutorial\PPT Templates\Downloads\5f7d7f2823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89" y="1864434"/>
            <a:ext cx="5178012" cy="43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9"/>
          <p:cNvSpPr txBox="1">
            <a:spLocks/>
          </p:cNvSpPr>
          <p:nvPr/>
        </p:nvSpPr>
        <p:spPr>
          <a:xfrm>
            <a:off x="9445259" y="647962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709A5E05-BFF9-4E94-BBE6-ACC40D36E9FC}"/>
              </a:ext>
            </a:extLst>
          </p:cNvPr>
          <p:cNvSpPr txBox="1">
            <a:spLocks/>
          </p:cNvSpPr>
          <p:nvPr/>
        </p:nvSpPr>
        <p:spPr>
          <a:xfrm>
            <a:off x="2801887" y="763741"/>
            <a:ext cx="7128921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नक्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सा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प्रयोग गर्नु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अगाडि जान्नुपर्ने कुराहरू</a:t>
            </a:r>
            <a:endParaRPr lang="en-US" sz="28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12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4738</TotalTime>
  <Words>758</Words>
  <Application>Microsoft Office PowerPoint</Application>
  <PresentationFormat>Custom</PresentationFormat>
  <Paragraphs>149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राष्ट्रिय कृषिगणना २०७८ गणक तथा सुपरिवेक्षकको तालिम मितिः बैशाख १, २०७९ .....जिल्ला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616</cp:revision>
  <dcterms:created xsi:type="dcterms:W3CDTF">2006-08-16T00:00:00Z</dcterms:created>
  <dcterms:modified xsi:type="dcterms:W3CDTF">2022-04-08T05:18:35Z</dcterms:modified>
</cp:coreProperties>
</file>